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0"/>
  </p:notesMasterIdLst>
  <p:sldIdLst>
    <p:sldId id="256" r:id="rId3"/>
    <p:sldId id="301" r:id="rId4"/>
    <p:sldId id="302" r:id="rId5"/>
    <p:sldId id="303" r:id="rId6"/>
    <p:sldId id="304"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259" r:id="rId40"/>
    <p:sldId id="260" r:id="rId41"/>
    <p:sldId id="261" r:id="rId42"/>
    <p:sldId id="262" r:id="rId43"/>
    <p:sldId id="263" r:id="rId44"/>
    <p:sldId id="264" r:id="rId45"/>
    <p:sldId id="265" r:id="rId46"/>
    <p:sldId id="266" r:id="rId47"/>
    <p:sldId id="267" r:id="rId48"/>
    <p:sldId id="268"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2" autoAdjust="0"/>
    <p:restoredTop sz="94660"/>
  </p:normalViewPr>
  <p:slideViewPr>
    <p:cSldViewPr snapToGrid="0">
      <p:cViewPr varScale="1">
        <p:scale>
          <a:sx n="110" d="100"/>
          <a:sy n="110" d="100"/>
        </p:scale>
        <p:origin x="102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2.wmf"/><Relationship Id="rId4"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CE47D-B017-4F3C-A3E2-27CBE199D554}" type="datetimeFigureOut">
              <a:rPr lang="en-US" smtClean="0"/>
              <a:t>9/5/2017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791EB-B070-41D1-AD13-87FB535F2E68}" type="slidenum">
              <a:rPr lang="en-US" smtClean="0"/>
              <a:t>‹#›</a:t>
            </a:fld>
            <a:endParaRPr lang="en-US"/>
          </a:p>
        </p:txBody>
      </p:sp>
    </p:spTree>
    <p:extLst>
      <p:ext uri="{BB962C8B-B14F-4D97-AF65-F5344CB8AC3E}">
        <p14:creationId xmlns:p14="http://schemas.microsoft.com/office/powerpoint/2010/main" val="23475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a typeface="MS PGothic" panose="020B0600070205080204" pitchFamily="34" charset="-128"/>
            </a:endParaRPr>
          </a:p>
        </p:txBody>
      </p:sp>
      <p:sp>
        <p:nvSpPr>
          <p:cNvPr id="27652" name="Slide Number Placeholder 3"/>
          <p:cNvSpPr>
            <a:spLocks noGrp="1"/>
          </p:cNvSpPr>
          <p:nvPr>
            <p:ph type="sldNum" sz="quarter" idx="5"/>
          </p:nvPr>
        </p:nvSpPr>
        <p:spPr>
          <a:ln>
            <a:miter lim="800000"/>
            <a:headEnd/>
            <a:tailEnd/>
          </a:ln>
        </p:spPr>
        <p:txBody>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493A4344-163E-4C9F-852A-D661072F0CF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8875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662799-C114-4CC7-AC6D-99D9163B5C41}"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8563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CC0D29-0FB2-4C80-9FFE-EB148311626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538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97E87B-469A-4929-A753-F52320AC8C5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096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tabLst>
                <a:tab pos="0" algn="l"/>
                <a:tab pos="925513" algn="l"/>
                <a:tab pos="1857375" algn="l"/>
                <a:tab pos="2789238" algn="l"/>
                <a:tab pos="3721100" algn="l"/>
                <a:tab pos="4649788" algn="l"/>
                <a:tab pos="5584825" algn="l"/>
                <a:tab pos="6513513" algn="l"/>
                <a:tab pos="7448550" algn="l"/>
                <a:tab pos="8375650" algn="l"/>
                <a:tab pos="9305925" algn="l"/>
                <a:tab pos="10239375" algn="l"/>
              </a:tabLst>
            </a:pPr>
            <a:endParaRPr lang="en-US" altLang="en-US">
              <a:ea typeface="Microsoft YaHei" panose="020B0503020204020204" pitchFamily="34" charset="-122"/>
            </a:endParaRPr>
          </a:p>
        </p:txBody>
      </p:sp>
      <p:sp>
        <p:nvSpPr>
          <p:cNvPr id="40965" name="Text Box 3"/>
          <p:cNvSpPr txBox="1">
            <a:spLocks noChangeArrowheads="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668" tIns="47667" rIns="91668" bIns="47667" anchor="b"/>
          <a:lstStyle>
            <a:lvl1pPr eaLnBrk="0" hangingPunct="0">
              <a:spcBef>
                <a:spcPct val="30000"/>
              </a:spcBef>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1pPr>
            <a:lvl2pPr marL="742950" indent="-285750" eaLnBrk="0" hangingPunct="0">
              <a:spcBef>
                <a:spcPct val="30000"/>
              </a:spcBef>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2pPr>
            <a:lvl3pPr marL="1143000" indent="-228600" eaLnBrk="0" hangingPunct="0">
              <a:spcBef>
                <a:spcPct val="30000"/>
              </a:spcBef>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3pPr>
            <a:lvl4pPr marL="1600200" indent="-228600" eaLnBrk="0" hangingPunct="0">
              <a:spcBef>
                <a:spcPct val="30000"/>
              </a:spcBef>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4pPr>
            <a:lvl5pPr marL="2057400" indent="-228600" eaLnBrk="0" hangingPunct="0">
              <a:spcBef>
                <a:spcPct val="30000"/>
              </a:spcBef>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a:pPr>
            <a:fld id="{0917DC0D-588F-4301-809A-69513F8805A8}"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tab pos="0" algn="l"/>
                  <a:tab pos="962025" algn="l"/>
                  <a:tab pos="1928813" algn="l"/>
                  <a:tab pos="2895600" algn="l"/>
                  <a:tab pos="3862388" algn="l"/>
                  <a:tab pos="4826000" algn="l"/>
                  <a:tab pos="5795963" algn="l"/>
                  <a:tab pos="6759575" algn="l"/>
                  <a:tab pos="7729538" algn="l"/>
                  <a:tab pos="8693150" algn="l"/>
                  <a:tab pos="9658350" algn="l"/>
                  <a:tab pos="10626725" algn="l"/>
                </a:tabLst>
                <a:defRPr/>
              </a:pPr>
              <a:t>14</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400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BF7A73-DC41-40DF-B48B-0BDC7E31D201}"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5231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789CB7-EA49-4981-8639-9ABDF213C46C}"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779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5E4F35-41E9-4AF1-9398-ADD8E457B5D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575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xfrm>
            <a:off x="701675" y="4414838"/>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665886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1C74AB-DAFF-4629-8B15-AD50A23353B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EDBA2-12F2-49D0-A2F9-684993E30DB9}"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559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1C74AB-DAFF-4629-8B15-AD50A23353B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257112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1C74AB-DAFF-4629-8B15-AD50A23353B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59202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1919FC-FB72-4512-8898-75505AAE3A33}" type="datetime1">
              <a:rPr lang="en-US"/>
              <a:pPr>
                <a:defRPr/>
              </a:pPr>
              <a:t>9/5/2017</a:t>
            </a:fld>
            <a:endParaRPr lang="en-US"/>
          </a:p>
        </p:txBody>
      </p:sp>
      <p:sp>
        <p:nvSpPr>
          <p:cNvPr id="5" name="Footer Placeholder 4"/>
          <p:cNvSpPr>
            <a:spLocks noGrp="1"/>
          </p:cNvSpPr>
          <p:nvPr>
            <p:ph type="ftr" sz="quarter" idx="11"/>
          </p:nvPr>
        </p:nvSpPr>
        <p:spPr>
          <a:xfrm>
            <a:off x="2743200" y="6356350"/>
            <a:ext cx="3657600" cy="365125"/>
          </a:xfrm>
        </p:spPr>
        <p:txBody>
          <a:bodyPr/>
          <a:lstStyle>
            <a:lvl1pPr>
              <a:defRPr/>
            </a:lvl1pPr>
          </a:lstStyle>
          <a:p>
            <a:pPr>
              <a:defRPr/>
            </a:pPr>
            <a:r>
              <a:rPr lang="en-US"/>
              <a:t>PR Popcorn- Proprietary and Confidential </a:t>
            </a:r>
            <a:endParaRPr lang="en-US" dirty="0"/>
          </a:p>
        </p:txBody>
      </p:sp>
      <p:sp>
        <p:nvSpPr>
          <p:cNvPr id="6" name="Slide Number Placeholder 5"/>
          <p:cNvSpPr>
            <a:spLocks noGrp="1"/>
          </p:cNvSpPr>
          <p:nvPr>
            <p:ph type="sldNum" sz="quarter" idx="12"/>
          </p:nvPr>
        </p:nvSpPr>
        <p:spPr/>
        <p:txBody>
          <a:bodyPr/>
          <a:lstStyle>
            <a:lvl1pPr>
              <a:defRPr/>
            </a:lvl1pPr>
          </a:lstStyle>
          <a:p>
            <a:fld id="{7B53487E-CD74-47F5-900E-515CB46E615D}" type="slidenum">
              <a:rPr lang="en-US" altLang="en-US"/>
              <a:pPr/>
              <a:t>‹#›</a:t>
            </a:fld>
            <a:endParaRPr lang="en-US" altLang="en-US"/>
          </a:p>
        </p:txBody>
      </p:sp>
    </p:spTree>
    <p:extLst>
      <p:ext uri="{BB962C8B-B14F-4D97-AF65-F5344CB8AC3E}">
        <p14:creationId xmlns:p14="http://schemas.microsoft.com/office/powerpoint/2010/main" val="17364535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9B2FC898-839A-41A0-B527-1B72B4CA8189}" type="datetime1">
              <a:rPr lang="en-US"/>
              <a:pPr>
                <a:defRPr/>
              </a:pPr>
              <a:t>9/5/2017</a:t>
            </a:fld>
            <a:endParaRPr lang="en-US"/>
          </a:p>
        </p:txBody>
      </p:sp>
      <p:sp>
        <p:nvSpPr>
          <p:cNvPr id="5" name="Footer Placeholder 4"/>
          <p:cNvSpPr>
            <a:spLocks noGrp="1"/>
          </p:cNvSpPr>
          <p:nvPr>
            <p:ph type="ftr" sz="quarter" idx="11"/>
          </p:nvPr>
        </p:nvSpPr>
        <p:spPr>
          <a:xfrm>
            <a:off x="2819400" y="6356350"/>
            <a:ext cx="3505200" cy="365125"/>
          </a:xfrm>
        </p:spPr>
        <p:txBody>
          <a:bodyPr/>
          <a:lstStyle>
            <a:lvl1pPr>
              <a:defRPr/>
            </a:lvl1pPr>
          </a:lstStyle>
          <a:p>
            <a:pPr>
              <a:defRPr/>
            </a:pPr>
            <a:r>
              <a:rPr lang="en-US"/>
              <a:t>PR Popcorn- Proprietary and Confidential </a:t>
            </a:r>
            <a:endParaRPr lang="en-US" dirty="0"/>
          </a:p>
        </p:txBody>
      </p:sp>
      <p:sp>
        <p:nvSpPr>
          <p:cNvPr id="6" name="Slide Number Placeholder 5"/>
          <p:cNvSpPr>
            <a:spLocks noGrp="1"/>
          </p:cNvSpPr>
          <p:nvPr>
            <p:ph type="sldNum" sz="quarter" idx="12"/>
          </p:nvPr>
        </p:nvSpPr>
        <p:spPr/>
        <p:txBody>
          <a:bodyPr/>
          <a:lstStyle>
            <a:lvl1pPr>
              <a:defRPr/>
            </a:lvl1pPr>
          </a:lstStyle>
          <a:p>
            <a:fld id="{13BE9E19-E99A-4330-9C30-975AD860AAAD}" type="slidenum">
              <a:rPr lang="en-US" altLang="en-US"/>
              <a:pPr/>
              <a:t>‹#›</a:t>
            </a:fld>
            <a:endParaRPr lang="en-US" altLang="en-US"/>
          </a:p>
        </p:txBody>
      </p:sp>
    </p:spTree>
    <p:extLst>
      <p:ext uri="{BB962C8B-B14F-4D97-AF65-F5344CB8AC3E}">
        <p14:creationId xmlns:p14="http://schemas.microsoft.com/office/powerpoint/2010/main" val="17102257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C6FF1F-E1BF-4A55-8348-31F86BB02F8D}" type="datetime1">
              <a:rPr lang="en-US"/>
              <a:pPr>
                <a:defRPr/>
              </a:pPr>
              <a:t>9/5/2017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6" name="Slide Number Placeholder 5"/>
          <p:cNvSpPr>
            <a:spLocks noGrp="1"/>
          </p:cNvSpPr>
          <p:nvPr>
            <p:ph type="sldNum" sz="quarter" idx="12"/>
          </p:nvPr>
        </p:nvSpPr>
        <p:spPr/>
        <p:txBody>
          <a:bodyPr/>
          <a:lstStyle>
            <a:lvl1pPr>
              <a:defRPr/>
            </a:lvl1pPr>
          </a:lstStyle>
          <a:p>
            <a:fld id="{74838F6E-C8C5-4DB7-BB78-1C5A8CFDCECE}" type="slidenum">
              <a:rPr lang="en-US" altLang="en-US"/>
              <a:pPr/>
              <a:t>‹#›</a:t>
            </a:fld>
            <a:endParaRPr lang="en-US" altLang="en-US"/>
          </a:p>
        </p:txBody>
      </p:sp>
    </p:spTree>
    <p:extLst>
      <p:ext uri="{BB962C8B-B14F-4D97-AF65-F5344CB8AC3E}">
        <p14:creationId xmlns:p14="http://schemas.microsoft.com/office/powerpoint/2010/main" val="204553539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D2904AE-7082-4D8A-A578-076286D8159C}" type="datetime1">
              <a:rPr lang="en-US"/>
              <a:pPr>
                <a:defRPr/>
              </a:pPr>
              <a:t>9/5/2017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7" name="Slide Number Placeholder 5"/>
          <p:cNvSpPr>
            <a:spLocks noGrp="1"/>
          </p:cNvSpPr>
          <p:nvPr>
            <p:ph type="sldNum" sz="quarter" idx="12"/>
          </p:nvPr>
        </p:nvSpPr>
        <p:spPr/>
        <p:txBody>
          <a:bodyPr/>
          <a:lstStyle>
            <a:lvl1pPr>
              <a:defRPr/>
            </a:lvl1pPr>
          </a:lstStyle>
          <a:p>
            <a:fld id="{A096875B-651C-4A3C-9839-70408F439970}" type="slidenum">
              <a:rPr lang="en-US" altLang="en-US"/>
              <a:pPr/>
              <a:t>‹#›</a:t>
            </a:fld>
            <a:endParaRPr lang="en-US" altLang="en-US"/>
          </a:p>
        </p:txBody>
      </p:sp>
    </p:spTree>
    <p:extLst>
      <p:ext uri="{BB962C8B-B14F-4D97-AF65-F5344CB8AC3E}">
        <p14:creationId xmlns:p14="http://schemas.microsoft.com/office/powerpoint/2010/main" val="33257209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00E554-8730-46D4-B7B3-F872FB17D872}" type="datetime1">
              <a:rPr lang="en-US"/>
              <a:pPr>
                <a:defRPr/>
              </a:pPr>
              <a:t>9/5/2017</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9" name="Slide Number Placeholder 5"/>
          <p:cNvSpPr>
            <a:spLocks noGrp="1"/>
          </p:cNvSpPr>
          <p:nvPr>
            <p:ph type="sldNum" sz="quarter" idx="12"/>
          </p:nvPr>
        </p:nvSpPr>
        <p:spPr/>
        <p:txBody>
          <a:bodyPr/>
          <a:lstStyle>
            <a:lvl1pPr>
              <a:defRPr/>
            </a:lvl1pPr>
          </a:lstStyle>
          <a:p>
            <a:fld id="{130CF9F1-2178-4F9D-A2DE-96293B0ECA82}" type="slidenum">
              <a:rPr lang="en-US" altLang="en-US"/>
              <a:pPr/>
              <a:t>‹#›</a:t>
            </a:fld>
            <a:endParaRPr lang="en-US" altLang="en-US"/>
          </a:p>
        </p:txBody>
      </p:sp>
    </p:spTree>
    <p:extLst>
      <p:ext uri="{BB962C8B-B14F-4D97-AF65-F5344CB8AC3E}">
        <p14:creationId xmlns:p14="http://schemas.microsoft.com/office/powerpoint/2010/main" val="81318253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7EE103D-E925-4779-9F48-100D5F93D667}" type="datetime1">
              <a:rPr lang="en-US"/>
              <a:pPr>
                <a:defRPr/>
              </a:pPr>
              <a:t>9/5/2017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5" name="Slide Number Placeholder 5"/>
          <p:cNvSpPr>
            <a:spLocks noGrp="1"/>
          </p:cNvSpPr>
          <p:nvPr>
            <p:ph type="sldNum" sz="quarter" idx="12"/>
          </p:nvPr>
        </p:nvSpPr>
        <p:spPr/>
        <p:txBody>
          <a:bodyPr/>
          <a:lstStyle>
            <a:lvl1pPr>
              <a:defRPr/>
            </a:lvl1pPr>
          </a:lstStyle>
          <a:p>
            <a:fld id="{4BC34886-1F7A-4ACC-A5B0-8D337F74D764}" type="slidenum">
              <a:rPr lang="en-US" altLang="en-US"/>
              <a:pPr/>
              <a:t>‹#›</a:t>
            </a:fld>
            <a:endParaRPr lang="en-US" altLang="en-US"/>
          </a:p>
        </p:txBody>
      </p:sp>
    </p:spTree>
    <p:extLst>
      <p:ext uri="{BB962C8B-B14F-4D97-AF65-F5344CB8AC3E}">
        <p14:creationId xmlns:p14="http://schemas.microsoft.com/office/powerpoint/2010/main" val="519418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E5E12F-B2DD-4A4A-B747-8F44A14D18B1}" type="datetime1">
              <a:rPr lang="en-US"/>
              <a:pPr>
                <a:defRPr/>
              </a:pPr>
              <a:t>9/5/2017</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4" name="Slide Number Placeholder 5"/>
          <p:cNvSpPr>
            <a:spLocks noGrp="1"/>
          </p:cNvSpPr>
          <p:nvPr>
            <p:ph type="sldNum" sz="quarter" idx="12"/>
          </p:nvPr>
        </p:nvSpPr>
        <p:spPr/>
        <p:txBody>
          <a:bodyPr/>
          <a:lstStyle>
            <a:lvl1pPr>
              <a:defRPr/>
            </a:lvl1pPr>
          </a:lstStyle>
          <a:p>
            <a:fld id="{C4E72666-0C92-4FD9-BB89-A068228C3CA3}" type="slidenum">
              <a:rPr lang="en-US" altLang="en-US"/>
              <a:pPr/>
              <a:t>‹#›</a:t>
            </a:fld>
            <a:endParaRPr lang="en-US" altLang="en-US"/>
          </a:p>
        </p:txBody>
      </p:sp>
    </p:spTree>
    <p:extLst>
      <p:ext uri="{BB962C8B-B14F-4D97-AF65-F5344CB8AC3E}">
        <p14:creationId xmlns:p14="http://schemas.microsoft.com/office/powerpoint/2010/main" val="7182047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247218-9193-436F-BCD9-727C88AB465F}" type="datetime1">
              <a:rPr lang="en-US"/>
              <a:pPr>
                <a:defRPr/>
              </a:pPr>
              <a:t>9/5/2017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7" name="Slide Number Placeholder 5"/>
          <p:cNvSpPr>
            <a:spLocks noGrp="1"/>
          </p:cNvSpPr>
          <p:nvPr>
            <p:ph type="sldNum" sz="quarter" idx="12"/>
          </p:nvPr>
        </p:nvSpPr>
        <p:spPr/>
        <p:txBody>
          <a:bodyPr/>
          <a:lstStyle>
            <a:lvl1pPr>
              <a:defRPr/>
            </a:lvl1pPr>
          </a:lstStyle>
          <a:p>
            <a:fld id="{FC983AFA-60D0-4A4D-898F-E0F0177479B2}" type="slidenum">
              <a:rPr lang="en-US" altLang="en-US"/>
              <a:pPr/>
              <a:t>‹#›</a:t>
            </a:fld>
            <a:endParaRPr lang="en-US" altLang="en-US"/>
          </a:p>
        </p:txBody>
      </p:sp>
    </p:spTree>
    <p:extLst>
      <p:ext uri="{BB962C8B-B14F-4D97-AF65-F5344CB8AC3E}">
        <p14:creationId xmlns:p14="http://schemas.microsoft.com/office/powerpoint/2010/main" val="28989209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31C74AB-DAFF-4629-8B15-AD50A23353B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3668832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A59425-AE35-4BFD-A6A1-026617C63259}" type="datetime1">
              <a:rPr lang="en-US"/>
              <a:pPr>
                <a:defRPr/>
              </a:pPr>
              <a:t>9/5/2017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7" name="Slide Number Placeholder 5"/>
          <p:cNvSpPr>
            <a:spLocks noGrp="1"/>
          </p:cNvSpPr>
          <p:nvPr>
            <p:ph type="sldNum" sz="quarter" idx="12"/>
          </p:nvPr>
        </p:nvSpPr>
        <p:spPr/>
        <p:txBody>
          <a:bodyPr/>
          <a:lstStyle>
            <a:lvl1pPr>
              <a:defRPr/>
            </a:lvl1pPr>
          </a:lstStyle>
          <a:p>
            <a:fld id="{BF43DBBE-E1E7-4F2D-BDA8-28BFB5529880}" type="slidenum">
              <a:rPr lang="en-US" altLang="en-US"/>
              <a:pPr/>
              <a:t>‹#›</a:t>
            </a:fld>
            <a:endParaRPr lang="en-US" altLang="en-US"/>
          </a:p>
        </p:txBody>
      </p:sp>
    </p:spTree>
    <p:extLst>
      <p:ext uri="{BB962C8B-B14F-4D97-AF65-F5344CB8AC3E}">
        <p14:creationId xmlns:p14="http://schemas.microsoft.com/office/powerpoint/2010/main" val="107796822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3C980D4-206B-46B4-AE30-65394A477B15}" type="datetime1">
              <a:rPr lang="en-US"/>
              <a:pPr>
                <a:defRPr/>
              </a:pPr>
              <a:t>9/5/2017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5" name="Slide Number Placeholder 5"/>
          <p:cNvSpPr>
            <a:spLocks noGrp="1"/>
          </p:cNvSpPr>
          <p:nvPr>
            <p:ph type="sldNum" sz="quarter" idx="12"/>
          </p:nvPr>
        </p:nvSpPr>
        <p:spPr/>
        <p:txBody>
          <a:bodyPr/>
          <a:lstStyle>
            <a:lvl1pPr>
              <a:defRPr/>
            </a:lvl1pPr>
          </a:lstStyle>
          <a:p>
            <a:fld id="{4A6630D3-C8EE-4C5D-9155-1DDAA0960146}" type="slidenum">
              <a:rPr lang="en-US" altLang="en-US"/>
              <a:pPr/>
              <a:t>‹#›</a:t>
            </a:fld>
            <a:endParaRPr lang="en-US" altLang="en-US"/>
          </a:p>
        </p:txBody>
      </p:sp>
    </p:spTree>
    <p:extLst>
      <p:ext uri="{BB962C8B-B14F-4D97-AF65-F5344CB8AC3E}">
        <p14:creationId xmlns:p14="http://schemas.microsoft.com/office/powerpoint/2010/main" val="1466949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D57AE8-64C2-4280-91A7-598C0D3D2E04}" type="datetime1">
              <a:rPr lang="en-US"/>
              <a:pPr>
                <a:defRPr/>
              </a:pPr>
              <a:t>9/5/2017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6" name="Slide Number Placeholder 5"/>
          <p:cNvSpPr>
            <a:spLocks noGrp="1"/>
          </p:cNvSpPr>
          <p:nvPr>
            <p:ph type="sldNum" sz="quarter" idx="12"/>
          </p:nvPr>
        </p:nvSpPr>
        <p:spPr/>
        <p:txBody>
          <a:bodyPr/>
          <a:lstStyle>
            <a:lvl1pPr>
              <a:defRPr/>
            </a:lvl1pPr>
          </a:lstStyle>
          <a:p>
            <a:fld id="{FC5FCEEE-BA66-4AEE-AEC5-A65E514E0BCC}" type="slidenum">
              <a:rPr lang="en-US" altLang="en-US"/>
              <a:pPr/>
              <a:t>‹#›</a:t>
            </a:fld>
            <a:endParaRPr lang="en-US" altLang="en-US"/>
          </a:p>
        </p:txBody>
      </p:sp>
    </p:spTree>
    <p:extLst>
      <p:ext uri="{BB962C8B-B14F-4D97-AF65-F5344CB8AC3E}">
        <p14:creationId xmlns:p14="http://schemas.microsoft.com/office/powerpoint/2010/main" val="49141929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D62C831-D406-4694-BCB0-F05E6E30C41F}" type="datetime1">
              <a:rPr lang="en-US"/>
              <a:pPr>
                <a:defRPr/>
              </a:pPr>
              <a:t>9/5/2017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 Popcorn- Proprietary and Confidential </a:t>
            </a:r>
            <a:endParaRPr lang="en-US" dirty="0"/>
          </a:p>
        </p:txBody>
      </p:sp>
      <p:sp>
        <p:nvSpPr>
          <p:cNvPr id="6" name="Slide Number Placeholder 5"/>
          <p:cNvSpPr>
            <a:spLocks noGrp="1"/>
          </p:cNvSpPr>
          <p:nvPr>
            <p:ph type="sldNum" sz="quarter" idx="12"/>
          </p:nvPr>
        </p:nvSpPr>
        <p:spPr/>
        <p:txBody>
          <a:bodyPr/>
          <a:lstStyle>
            <a:lvl1pPr>
              <a:defRPr/>
            </a:lvl1pPr>
          </a:lstStyle>
          <a:p>
            <a:fld id="{69F643C7-A893-4596-85B4-D344F94974CA}" type="slidenum">
              <a:rPr lang="en-US" altLang="en-US"/>
              <a:pPr/>
              <a:t>‹#›</a:t>
            </a:fld>
            <a:endParaRPr lang="en-US" altLang="en-US"/>
          </a:p>
        </p:txBody>
      </p:sp>
    </p:spTree>
    <p:extLst>
      <p:ext uri="{BB962C8B-B14F-4D97-AF65-F5344CB8AC3E}">
        <p14:creationId xmlns:p14="http://schemas.microsoft.com/office/powerpoint/2010/main" val="19025556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1C74AB-DAFF-4629-8B15-AD50A23353B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157143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1C74AB-DAFF-4629-8B15-AD50A23353B8}"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325266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1C74AB-DAFF-4629-8B15-AD50A23353B8}" type="datetimeFigureOut">
              <a:rPr lang="en-US" smtClean="0"/>
              <a:t>9/5/2017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306697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1C74AB-DAFF-4629-8B15-AD50A23353B8}" type="datetimeFigureOut">
              <a:rPr lang="en-US" smtClean="0"/>
              <a:t>9/5/2017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322399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1C74AB-DAFF-4629-8B15-AD50A23353B8}" type="datetimeFigureOut">
              <a:rPr lang="en-US" smtClean="0"/>
              <a:t>9/5/2017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102598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1C74AB-DAFF-4629-8B15-AD50A23353B8}"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47806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1C74AB-DAFF-4629-8B15-AD50A23353B8}"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EDBA2-12F2-49D0-A2F9-684993E30DB9}" type="slidenum">
              <a:rPr lang="en-US" smtClean="0"/>
              <a:t>‹#›</a:t>
            </a:fld>
            <a:endParaRPr lang="en-US"/>
          </a:p>
        </p:txBody>
      </p:sp>
    </p:spTree>
    <p:extLst>
      <p:ext uri="{BB962C8B-B14F-4D97-AF65-F5344CB8AC3E}">
        <p14:creationId xmlns:p14="http://schemas.microsoft.com/office/powerpoint/2010/main" val="100713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C74AB-DAFF-4629-8B15-AD50A23353B8}" type="datetimeFigureOut">
              <a:rPr lang="en-US" smtClean="0"/>
              <a:t>9/5/2017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EDBA2-12F2-49D0-A2F9-684993E30DB9}" type="slidenum">
              <a:rPr lang="en-US" smtClean="0"/>
              <a:t>‹#›</a:t>
            </a:fld>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36"/>
            <a:ext cx="9144000" cy="6857464"/>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1989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EAE73B3-B309-45B2-B1E0-4F2318EBFC5D}" type="datetime1">
              <a:rPr lang="en-US"/>
              <a:pPr>
                <a:defRPr/>
              </a:pPr>
              <a:t>9/5/2017</a:t>
            </a:fld>
            <a:endParaRPr lang="en-US"/>
          </a:p>
        </p:txBody>
      </p:sp>
      <p:sp>
        <p:nvSpPr>
          <p:cNvPr id="5" name="Footer Placeholder 4"/>
          <p:cNvSpPr>
            <a:spLocks noGrp="1"/>
          </p:cNvSpPr>
          <p:nvPr>
            <p:ph type="ftr" sz="quarter" idx="3"/>
          </p:nvPr>
        </p:nvSpPr>
        <p:spPr>
          <a:xfrm>
            <a:off x="2971800" y="6356350"/>
            <a:ext cx="32004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PR Popcorn- Proprietary and Confidential </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B0A570B-5D92-4D1D-8E0F-2B7149CC271C}" type="slidenum">
              <a:rPr lang="en-US" altLang="en-US"/>
              <a:pPr/>
              <a:t>‹#›</a:t>
            </a:fld>
            <a:endParaRPr lang="en-US" altLang="en-US"/>
          </a:p>
        </p:txBody>
      </p:sp>
    </p:spTree>
    <p:extLst>
      <p:ext uri="{BB962C8B-B14F-4D97-AF65-F5344CB8AC3E}">
        <p14:creationId xmlns:p14="http://schemas.microsoft.com/office/powerpoint/2010/main" val="2746341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Brittany.Burmeister@Scouting.org"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mailto:Patty.Freuler@Scouting.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hyperlink" Target="http://www.myprpopcorn.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prpopcorn.com/"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www.threeharborsscouting.org/ProductSale"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image" Target="../media/image73.jp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72.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9.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4.bin"/><Relationship Id="rId14"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688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4"/>
          <p:cNvSpPr>
            <a:spLocks noChangeArrowheads="1"/>
          </p:cNvSpPr>
          <p:nvPr/>
        </p:nvSpPr>
        <p:spPr bwMode="auto">
          <a:xfrm>
            <a:off x="0" y="0"/>
            <a:ext cx="9144000" cy="914400"/>
          </a:xfrm>
          <a:prstGeom prst="rect">
            <a:avLst/>
          </a:prstGeom>
          <a:solidFill>
            <a:srgbClr val="FF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8195" name="Title 1"/>
          <p:cNvSpPr txBox="1">
            <a:spLocks/>
          </p:cNvSpPr>
          <p:nvPr/>
        </p:nvSpPr>
        <p:spPr bwMode="auto">
          <a:xfrm>
            <a:off x="0"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2017 Popcorn Flavors $30-$50</a:t>
            </a:r>
          </a:p>
        </p:txBody>
      </p:sp>
      <p:pic>
        <p:nvPicPr>
          <p:cNvPr id="81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09663"/>
            <a:ext cx="4476750" cy="177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44813"/>
            <a:ext cx="4476750" cy="176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800600"/>
            <a:ext cx="4476750" cy="177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9042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For the Health Conscious</a:t>
            </a:r>
          </a:p>
        </p:txBody>
      </p:sp>
      <p:sp>
        <p:nvSpPr>
          <p:cNvPr id="9219" name="Title 1"/>
          <p:cNvSpPr>
            <a:spLocks noGrp="1"/>
          </p:cNvSpPr>
          <p:nvPr>
            <p:ph type="title"/>
          </p:nvPr>
        </p:nvSpPr>
        <p:spPr>
          <a:solidFill>
            <a:srgbClr val="004280"/>
          </a:solidFill>
        </p:spPr>
        <p:txBody>
          <a:bodyPr/>
          <a:lstStyle/>
          <a:p>
            <a:pPr eaLnBrk="1" hangingPunct="1"/>
            <a:r>
              <a:rPr lang="en-US" altLang="en-US">
                <a:solidFill>
                  <a:schemeClr val="bg1"/>
                </a:solidFill>
              </a:rPr>
              <a:t>Military/Food Donations $30/50</a:t>
            </a:r>
          </a:p>
        </p:txBody>
      </p:sp>
      <p:sp>
        <p:nvSpPr>
          <p:cNvPr id="9220" name="Text Placeholder 2"/>
          <p:cNvSpPr>
            <a:spLocks noGrp="1"/>
          </p:cNvSpPr>
          <p:nvPr>
            <p:ph type="body" idx="1"/>
          </p:nvPr>
        </p:nvSpPr>
        <p:spPr>
          <a:xfrm>
            <a:off x="457200" y="1535113"/>
            <a:ext cx="4040188" cy="639762"/>
          </a:xfrm>
        </p:spPr>
        <p:txBody>
          <a:bodyPr/>
          <a:lstStyle/>
          <a:p>
            <a:pPr algn="ctr"/>
            <a:r>
              <a:rPr lang="en-US" altLang="en-US"/>
              <a:t>Military Donation</a:t>
            </a:r>
          </a:p>
        </p:txBody>
      </p:sp>
      <p:sp>
        <p:nvSpPr>
          <p:cNvPr id="9221" name="Content Placeholder 4"/>
          <p:cNvSpPr>
            <a:spLocks noGrp="1"/>
          </p:cNvSpPr>
          <p:nvPr>
            <p:ph sz="half" idx="2"/>
          </p:nvPr>
        </p:nvSpPr>
        <p:spPr>
          <a:xfrm>
            <a:off x="457200" y="2174875"/>
            <a:ext cx="4040188" cy="3951288"/>
          </a:xfrm>
        </p:spPr>
        <p:txBody>
          <a:bodyPr/>
          <a:lstStyle/>
          <a:p>
            <a:pPr marL="0" indent="0" algn="ctr">
              <a:buFont typeface="Arial" panose="020B0604020202020204" pitchFamily="34" charset="0"/>
              <a:buNone/>
            </a:pPr>
            <a:r>
              <a:rPr lang="en-US" altLang="en-US" sz="2000"/>
              <a:t>Allows customers to purchase popcorn for the men and women serving our country and support Scouting at the same time.</a:t>
            </a:r>
          </a:p>
        </p:txBody>
      </p:sp>
      <p:sp>
        <p:nvSpPr>
          <p:cNvPr id="9222" name="Text Placeholder 3"/>
          <p:cNvSpPr>
            <a:spLocks noGrp="1"/>
          </p:cNvSpPr>
          <p:nvPr>
            <p:ph type="body" sz="quarter" idx="3"/>
          </p:nvPr>
        </p:nvSpPr>
        <p:spPr>
          <a:xfrm>
            <a:off x="4645025" y="1535113"/>
            <a:ext cx="4041775" cy="639762"/>
          </a:xfrm>
        </p:spPr>
        <p:txBody>
          <a:bodyPr/>
          <a:lstStyle/>
          <a:p>
            <a:pPr algn="ctr"/>
            <a:r>
              <a:rPr lang="en-US" altLang="en-US"/>
              <a:t>Food Bank Donation</a:t>
            </a:r>
          </a:p>
        </p:txBody>
      </p:sp>
      <p:sp>
        <p:nvSpPr>
          <p:cNvPr id="9223" name="Content Placeholder 4"/>
          <p:cNvSpPr>
            <a:spLocks noGrp="1"/>
          </p:cNvSpPr>
          <p:nvPr>
            <p:ph sz="quarter" idx="4"/>
          </p:nvPr>
        </p:nvSpPr>
        <p:spPr>
          <a:xfrm>
            <a:off x="4645025" y="2174875"/>
            <a:ext cx="4041775" cy="3951288"/>
          </a:xfrm>
        </p:spPr>
        <p:txBody>
          <a:bodyPr/>
          <a:lstStyle/>
          <a:p>
            <a:pPr marL="0" indent="0" algn="ctr">
              <a:buFont typeface="Arial" panose="020B0604020202020204" pitchFamily="34" charset="0"/>
              <a:buNone/>
            </a:pPr>
            <a:r>
              <a:rPr lang="en-US" altLang="en-US" sz="2000"/>
              <a:t>Donation will be made up of popcorn from the sale flyers and distributed throughout the Kenosha, Milwaukee and Racine County area.</a:t>
            </a:r>
          </a:p>
        </p:txBody>
      </p:sp>
      <p:pic>
        <p:nvPicPr>
          <p:cNvPr id="922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67225"/>
            <a:ext cx="155575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638550"/>
            <a:ext cx="1249363"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275" y="5295900"/>
            <a:ext cx="855663"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063" y="3644900"/>
            <a:ext cx="1752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9063" y="3914775"/>
            <a:ext cx="29337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7059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4"/>
          <p:cNvSpPr>
            <a:spLocks noChangeArrowheads="1"/>
          </p:cNvSpPr>
          <p:nvPr/>
        </p:nvSpPr>
        <p:spPr bwMode="auto">
          <a:xfrm>
            <a:off x="0" y="0"/>
            <a:ext cx="9144000" cy="914400"/>
          </a:xfrm>
          <a:prstGeom prst="rect">
            <a:avLst/>
          </a:prstGeom>
          <a:solidFill>
            <a:srgbClr val="FF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0243" name="Title 1"/>
          <p:cNvSpPr>
            <a:spLocks noGrp="1"/>
          </p:cNvSpPr>
          <p:nvPr>
            <p:ph type="title"/>
          </p:nvPr>
        </p:nvSpPr>
        <p:spPr>
          <a:xfrm>
            <a:off x="0" y="0"/>
            <a:ext cx="9144000" cy="914400"/>
          </a:xfrm>
          <a:solidFill>
            <a:srgbClr val="004280"/>
          </a:solidFill>
        </p:spPr>
        <p:txBody>
          <a:bodyPr/>
          <a:lstStyle/>
          <a:p>
            <a:pPr eaLnBrk="1" hangingPunct="1"/>
            <a:r>
              <a:rPr lang="en-US" altLang="en-US">
                <a:solidFill>
                  <a:schemeClr val="bg1"/>
                </a:solidFill>
              </a:rPr>
              <a:t>Kick Off – In the Bag</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281113"/>
            <a:ext cx="8712200" cy="481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5341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4"/>
          <p:cNvSpPr>
            <a:spLocks noChangeArrowheads="1"/>
          </p:cNvSpPr>
          <p:nvPr/>
        </p:nvSpPr>
        <p:spPr bwMode="auto">
          <a:xfrm>
            <a:off x="0" y="0"/>
            <a:ext cx="9144000" cy="914400"/>
          </a:xfrm>
          <a:prstGeom prst="rect">
            <a:avLst/>
          </a:prstGeom>
          <a:solidFill>
            <a:srgbClr val="FF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1267" name="Title 1"/>
          <p:cNvSpPr>
            <a:spLocks noGrp="1"/>
          </p:cNvSpPr>
          <p:nvPr>
            <p:ph type="title"/>
          </p:nvPr>
        </p:nvSpPr>
        <p:spPr>
          <a:xfrm>
            <a:off x="0" y="0"/>
            <a:ext cx="9144000" cy="914400"/>
          </a:xfrm>
          <a:solidFill>
            <a:srgbClr val="004280"/>
          </a:solidFill>
        </p:spPr>
        <p:txBody>
          <a:bodyPr/>
          <a:lstStyle/>
          <a:p>
            <a:pPr eaLnBrk="1" hangingPunct="1"/>
            <a:r>
              <a:rPr lang="en-US" altLang="en-US">
                <a:solidFill>
                  <a:schemeClr val="bg1"/>
                </a:solidFill>
              </a:rPr>
              <a:t>Sales Flyers/Envelopes</a:t>
            </a:r>
          </a:p>
        </p:txBody>
      </p:sp>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l="39174" b="15465"/>
          <a:stretch>
            <a:fillRect/>
          </a:stretch>
        </p:blipFill>
        <p:spPr bwMode="auto">
          <a:xfrm>
            <a:off x="6705600" y="1524000"/>
            <a:ext cx="2284413" cy="1598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4"/>
          <p:cNvPicPr>
            <a:picLocks noChangeAspect="1"/>
          </p:cNvPicPr>
          <p:nvPr/>
        </p:nvPicPr>
        <p:blipFill>
          <a:blip r:embed="rId4">
            <a:extLst>
              <a:ext uri="{28A0092B-C50C-407E-A947-70E740481C1C}">
                <a14:useLocalDpi xmlns:a14="http://schemas.microsoft.com/office/drawing/2010/main" val="0"/>
              </a:ext>
            </a:extLst>
          </a:blip>
          <a:srcRect t="-8975" b="2"/>
          <a:stretch>
            <a:fillRect/>
          </a:stretch>
        </p:blipFill>
        <p:spPr bwMode="auto">
          <a:xfrm>
            <a:off x="4343400" y="1219200"/>
            <a:ext cx="1781175"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9"/>
          <p:cNvPicPr>
            <a:picLocks noChangeAspect="1" noChangeArrowheads="1"/>
          </p:cNvPicPr>
          <p:nvPr/>
        </p:nvPicPr>
        <p:blipFill>
          <a:blip r:embed="rId5">
            <a:extLst>
              <a:ext uri="{28A0092B-C50C-407E-A947-70E740481C1C}">
                <a14:useLocalDpi xmlns:a14="http://schemas.microsoft.com/office/drawing/2010/main" val="0"/>
              </a:ext>
            </a:extLst>
          </a:blip>
          <a:srcRect l="35178" t="53645" r="33588" b="1042"/>
          <a:stretch>
            <a:fillRect/>
          </a:stretch>
        </p:blipFill>
        <p:spPr bwMode="auto">
          <a:xfrm>
            <a:off x="5119688" y="3886200"/>
            <a:ext cx="3490912"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066800"/>
            <a:ext cx="3581400" cy="5629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2338" y="3690938"/>
            <a:ext cx="3421062" cy="2633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0054328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p:cNvPicPr>
            <a:picLocks noChangeAspect="1"/>
          </p:cNvPicPr>
          <p:nvPr/>
        </p:nvPicPr>
        <p:blipFill>
          <a:blip r:embed="rId3">
            <a:extLst>
              <a:ext uri="{28A0092B-C50C-407E-A947-70E740481C1C}">
                <a14:useLocalDpi xmlns:a14="http://schemas.microsoft.com/office/drawing/2010/main" val="0"/>
              </a:ext>
            </a:extLst>
          </a:blip>
          <a:srcRect b="7494"/>
          <a:stretch>
            <a:fillRect/>
          </a:stretch>
        </p:blipFill>
        <p:spPr bwMode="auto">
          <a:xfrm>
            <a:off x="2474913" y="1295400"/>
            <a:ext cx="41941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ontent Placeholder 13"/>
          <p:cNvSpPr>
            <a:spLocks noGrp="1"/>
          </p:cNvSpPr>
          <p:nvPr>
            <p:ph idx="1"/>
          </p:nvPr>
        </p:nvSpPr>
        <p:spPr>
          <a:xfrm>
            <a:off x="0" y="4343400"/>
            <a:ext cx="9144000" cy="2514600"/>
          </a:xfrm>
        </p:spPr>
        <p:txBody>
          <a:bodyPr/>
          <a:lstStyle/>
          <a:p>
            <a:pPr algn="ctr">
              <a:buFont typeface="Arial" panose="020B0604020202020204" pitchFamily="34" charset="0"/>
              <a:buNone/>
            </a:pPr>
            <a:r>
              <a:rPr lang="en-US" altLang="en-US"/>
              <a:t>-How to Conduct a Tasting Session-</a:t>
            </a:r>
          </a:p>
          <a:p>
            <a:pPr algn="ctr">
              <a:buFont typeface="Arial" panose="020B0604020202020204" pitchFamily="34" charset="0"/>
              <a:buNone/>
            </a:pPr>
            <a:r>
              <a:rPr lang="en-US" altLang="en-US" sz="1200"/>
              <a:t>The purpose of a tasting session is to have each boy try 1 or 2 kernels of each flavor. Once everyone has tasted each flavor, have the boys vote on which popcorn they liked best! Tally the votes and determine which flavors were everyone’s favorites. Have fun with it!</a:t>
            </a:r>
          </a:p>
          <a:p>
            <a:pPr algn="ctr">
              <a:buFont typeface="Arial" panose="020B0604020202020204" pitchFamily="34" charset="0"/>
              <a:buNone/>
            </a:pPr>
            <a:endParaRPr lang="en-US" altLang="en-US" sz="1000"/>
          </a:p>
          <a:p>
            <a:pPr algn="ctr">
              <a:buFont typeface="Arial" panose="020B0604020202020204" pitchFamily="34" charset="0"/>
              <a:buNone/>
            </a:pPr>
            <a:r>
              <a:rPr lang="en-US" altLang="en-US" sz="1200"/>
              <a:t>-Why Tasting Sessions are going to help rocket our sales-</a:t>
            </a:r>
          </a:p>
          <a:p>
            <a:pPr algn="ctr">
              <a:buFont typeface="Arial" panose="020B0604020202020204" pitchFamily="34" charset="0"/>
              <a:buNone/>
            </a:pPr>
            <a:r>
              <a:rPr lang="en-US" altLang="en-US" sz="1200"/>
              <a:t>By conducting a tasting session for your group you create product familiarity and product knowledge. Now each scout can use the tasting results as a selling tool! For example, when the boys are at someone’s door selling and the buyer says “I don’t know what to get” the boy can say “My pack did a taste testing session and we decided that Caramel was the best, but I like Jalapeno Cheese so you should buy them both!”</a:t>
            </a:r>
          </a:p>
          <a:p>
            <a:pPr algn="ctr">
              <a:buFont typeface="Arial" panose="020B0604020202020204" pitchFamily="34" charset="0"/>
              <a:buNone/>
            </a:pPr>
            <a:r>
              <a:rPr lang="en-US" altLang="en-US" sz="1200"/>
              <a:t>Enjoy your Tasting Kits and good luck selling this season!</a:t>
            </a:r>
          </a:p>
          <a:p>
            <a:pPr algn="ctr">
              <a:buFont typeface="Arial" panose="020B0604020202020204" pitchFamily="34" charset="0"/>
              <a:buNone/>
            </a:pPr>
            <a:r>
              <a:rPr lang="en-US" altLang="en-US" sz="1200"/>
              <a:t>Sincerely, Your Friends at Pecatonica River Popcorn</a:t>
            </a:r>
          </a:p>
        </p:txBody>
      </p:sp>
      <p:sp>
        <p:nvSpPr>
          <p:cNvPr id="12292" name="AutoShape 2" descr="data:image/jpeg;base64,/9j/4AAQSkZJRgABAQAAAQABAAD/2wBDAAkGBwgHBgkIBwgKCgkLDRYPDQwMDRsUFRAWIB0iIiAdHx8kKDQsJCYxJx8fLT0tMTU3Ojo6Iys/RD84QzQ5Ojf/2wBDAQoKCg0MDRoPDxo3JR8lNzc3Nzc3Nzc3Nzc3Nzc3Nzc3Nzc3Nzc3Nzc3Nzc3Nzc3Nzc3Nzc3Nzc3Nzc3Nzc3Nzf/wAARCACMAIwDASIAAhEBAxEB/8QAGwABAAIDAQEAAAAAAAAAAAAAAAUGAwQHAQL/xAA7EAABAwMBBgQDBQgBBQAAAAABAgMEAAURBhIhMUFRYRMicYGRobEUUsHR8AcVIzIzQmLhchY0Q+Lx/8QAFAEBAAAAAAAAAAAAAAAAAAAAAP/EABQRAQAAAAAAAAAAAAAAAAAAAAD/2gAMAwEAAhEDEQA/AO40pSgUpSgUpSgUpSgUpSgVjfeaYZcdfcS222kqWtRwEjqTSQ83HZW884ltpsFS1rOAkDiSa5RqG+S9bT/3dbfEatDa/MrG9853H5ZA9zyFB93zUly1bcVQLG67FtiFbKnUZC3j9cdB8elaS7ffNHutzrc++pCd7jLitpDg55A/+irvYrRHtMZDbaAFBOOuP11qRfabktKaeTtIVx7d6DLpnUMLUVuEqGSladzzKj5m1dD+B51MVyG62y46Tuv74sn8v/kbA8rieYI/DiOIro2mNQw9R29MqIrZWNzrKiNppXQ/gedBMUpSgUpSgUpSgUpSgUpSgVjkPtRmXHpDiW2m0lS1rOAkDiSaSH2o7Djz7iW2m0lS1qOAkDiSa5Tfr1M1vcDAtpWzZmV+dzG98jqPoPc9KDy/3qZra4G32suM2ZpeFrx/XOeP5Dvk8qstuhwdP24qcU1HabT5nFqwlI9Tz786wx2rfp22Fx0oZYZTkrP63k/OqWTc/wBoF0IClxbPHV6j/ayPZPfmFsb19pxb4Z+2rTk4DimVBHxx86szTqHW0uNrStChlKkkEKHUGqlO0NY3bapiNH+zupT5JAUSra6qyd4/W6ov9nF+jxdNuIus1lhDcgpY8VwDy7KSQM8gSaDoD7TchpTbydpJ+VUC6W24aTuou9kJAH9VnHlcTxII/WOIq8xJkeYyHoj7T7R4LbWFD4isjzaH2y26MpPbnQbGmNRQtR25MqGrC07nmSfM0roe3Q86ma5DdLdcdK3T98WM7uLrW/ZcTzBH6xxFdF07qKFfrW3NYWGyTsuNLVvbWAMj5jf3oJmlKUClKUClKUCsb7zcdlbzy0ttISVLWo4CQOZo882w0t15aW20J2lLUcBI6k1yq+XmVrmd9ht6nGLGyoFxwgpLx75+ST6nlQL9eZmuJxg20rYsrKvO7vBePUj6J9zyFWC2QY9ujIZjthCUjh9fj1rSW5b9O2zbWQzHaGBuyVHoOpNVj/qrUd0Upyx20CMk4ytBWT75A9hQT2trE/fICDFeWH4+VIZKsIc9vvbtx9RzqL0FqNttCLDPaTGfa8rR2dkLOd4V0Vn4+tSWkr3crqmQ3c4PgLYVsl0JKAo9Nk7weHxrBrDSyLugzYICLggctweA5Hv0NBg1hqZ1942KxBTsp7+G642f5c8UA9eOTy3+3tp/Z1b0Qx+9XXHZKhv8FewlvsOuOvyqK/Z1Nt8Kc/DmM+DcXFlKHXB04o/xOR710ObNjwYrkmW6GmWxtKUfw70HOobcnRes2IiH1uw5RSCD/ehRwCR94Ecfzrqma5laUyNY6tTdnmi3b4ZGwFf4nKU+uTk9Kvd2ujFtirfecCQkZz/rr2oPnUNwiw4LhkqAAwfT8yelU7SumLpebe7PiurisOyFltO7Chu3j5j2rcsFkl62uAuFy22bO0s7CM73iDvHy3n2HM11ZhluOyhllCW2m0hKEIGAkDgAKDJSlKBSlKBWN91thlbrriUNoBUpajgJA4k0febjtLefWltpCSpa1HASBzNcrvl2l65nLgwFKj2FhX8Z0jHikHOfoQPc8hQeX28ytcz1QbepTFjYUC66RgunkT8sJ9zyFTMRhiHHTHiI2GUDAHXue9a5XEtcApZSGYbCCo437gN5PU1p2K/Rby2ssbTbiD5m142gOR9KCAvIOoNZotTi1JixU5UkHBPlClEdzkCrzHbbYaQ0w2lttAwlCBgAVStS2q4R7um9WdKlOHBcQgZIIGM45ggb/wDdab8rVV8T9m8ExWVblYQWgfUnfjsKCz3nWFttay0FKkyEnBbZxhP/ACVw9qjbd+0SG/IDcuKthsnHioWFhPqN2B8ayWLSVvt2y7JSJb43jbHkT6J/E/KsuuY8RzT7zzjaEuslPhLCRkEqAwOxGaD61dphu8NfbreUiaEg7uDw5e/Q1XIEW9auebh3F91uHCOw6spwoKG7nxXg8+A+du0W44rTMHxeKUFKf+IJA+VSsybHt8ZyTIWG207ySOf4mg+FuwbBbAhtKGI7KcAD9byfmahLBZpeuJ/7wuIWzZmlnw0A73iOI+uT7Dma8sVmla5nJn3JK2LKys+G3ne6eYHzBPsOZrqzDLcdpDTKEobQkJShIwEgcgKAwy0wy2yy2ltttIShCRgJA4ACslKUClKUCsb7zTDLjrziW220lS1qOAkDiSa+nFhCSpRCUgZJJ3AVyu93aXrie5DguKjWGKr+O+d3jHke/Ye55Cg8vd3l65nLhQVLjWKOr+M8RgukcD+Q9zyFbzYYjR0RITYajNDyjmo8ye9YlLZZjNw4LfhRWtyUjiruepNV+2ambk3B2LKa+zK2iGts4PoroaCyg5znnxqmX6zP2mULrZSpDaDlSE7/AA++Oae3L04W8K+NelYCTngeI60EfYtQM3aNnciSkfxGs8O47Vnul0ZtcRUmRkjOEpHFR6CqlfLY7aZIulqJQ2FZUhP9nt90/rlVjtkxi820LW0lSVDZdaUMgHpvoPE6stHghwySkkb0FCtrPTFQciRN1jORHjoUxbmlArUTw7nv0FSw0vZi5tmKrGc7Piq2fhmptsRLbBU84ERobI5DGegA5k0Gbbi2q3BS1BmLHQEpz04ADqajLFZpeuZ4nXFK2LGyrDbWSC8R0I+ah0wOZpY7PK1xNE24IXHsbCiGmRkF49j9Vew35NdUYZaYaQ0w2lttCQlCEjASByAoDDTbDKGmUJbbQkJShIwEgcAKyUpQKUpQKUrwmgjNTxn5unbnFiZ8d6I6hvBwSopIArmemX0StMpgxBszIjilyI5GFKBUfN3xuGOWPSprX+tXG3lWHTy9qaryvyE8GRzAP3u/L1qmmyXCzsx7jEeWJSMqKs7yeYP5HjQTiX09x7VEagtDVxR48fZTKSPZY6HvUvEksagjLkw0Bqe3/wB1FH93+aPxH6OuFdKCK0/qBWfsNy2g8k7KFr3FXY96sCnCo7/aoC92ZFwT4rOESQOPAL7H86jo1/mW4fZrhHUtSeBUcKx68D60FpuDjSIEhUjHheGrazzGKhtDIWmJKWc7CnBs98Df9RWgpdw1I4G0o+zw0nJODj/2Parhb4cW324uvqDEGOPMo8VHoOpJ+tBtBTTEZyZNc8KI1vUvr2HU1q2Szy9cT25s1KotijrIaY5vdgfhlXqBzI+rJaJeuJ6Zk5tUawxlYYZBx43UD4b1d8Dma6jGjsxY7UeM0hllpIQ22hICUJAwAAOAAoPWGW47KGWEJbaQkJQhAwEgcABWSlKBSlKBSlKDw1zrXutXUPrsOnF7U5XlkSEHcwOYB+9v48vWvde6zeS+rT+nFbc9flffSdzA5gH73fl61CWGzMWtnP8AO+repZHE0H3pyws2xkOOgLfVvUo8SanVELSUqAIPEHnWvt02+9BXbxapECYm52hZQ+2raGzz7H9b634shnUEVcqIgNXBoZlRBz/zT1/XvJlQUMK3g8RVdulsfiS03SzrLcps7WE/3fn+NBmB4c6EJWMLSFY4ZGcVsxJDGooypcJAantjMqIOf+aO3b9HJGhobZcmXNSo0JnetagQVHklI5k0CMyyiMudPc8GCzvWvG9R+6kcya9stola4nomTm1xbBGVhhgHHikbj+RPcgczXtltMrXM1uZMQYun4qsR46d3ikbiO/PKvYczXUWGW47KGWUJbbbSEoQkYCQOAAoDDLUdpDLCEttNpCUISMBIHAAVkpSgUpSgUpSgUpSg4zqSwydEXVdxjIXJs0peFHitlROcE/QnceB34JkWZLb7KHmFhbSxlKhXUJUdmXHcjyW0OsuJKVoWMhQPEGuQ6gscrQs8yIqXJGn5CsKT/MpgnqfoefA78EhIeJTxK1PFQtlD8dwOMODKFpPHt618+KaDd8TvWjeru1a4u24Nt5f9JoHerv6VjuVxatcUPPjbec/oMc1nqe1WHQmjX/tI1BqRO3PX5o8dQ3MjkSOu/cOXrwCHtOgtQPRBevtyIV4WvxGmlJ2QlJHBRAOD2we/aVj6Ivl5ltO6xuLTsZk7SI8dX8x558oAyOe87+VdGHDfXtBjYZaYZQ0w2lttCQlCEjASOgFZKUoFKUoFKUoFKUoFKUoFYpMdmVHdYkNJdZdSUrQsZCgeRFZaUHHdQWOToaYp9hDkrT0leFI3lUcnkT9Dz4Hfg1rzJsC3RkzA8mWHt8RlB3uHv0AO49/hXZZUdmXHcjyWkusupKFtrGQoHiCK57o/R9oiatuqw246IDiRGQ6raS3tDOcY3kcifrvoMmhtHPqkJ1DqRJcnOYVHjqGAwOWR137hy9eHQsDOaDnXtApSlApSlApSlApSlApSlApSlB//2Q=="/>
          <p:cNvSpPr>
            <a:spLocks noChangeAspect="1" noChangeArrowheads="1"/>
          </p:cNvSpPr>
          <p:nvPr/>
        </p:nvSpPr>
        <p:spPr bwMode="auto">
          <a:xfrm>
            <a:off x="63500" y="-533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3" name="AutoShape 4" descr="data:image/jpeg;base64,/9j/4AAQSkZJRgABAQAAAQABAAD/2wBDAAkGBwgHBgkIBwgKCgkLDRYPDQwMDRsUFRAWIB0iIiAdHx8kKDQsJCYxJx8fLT0tMTU3Ojo6Iys/RD84QzQ5Ojf/2wBDAQoKCg0MDRoPDxo3JR8lNzc3Nzc3Nzc3Nzc3Nzc3Nzc3Nzc3Nzc3Nzc3Nzc3Nzc3Nzc3Nzc3Nzc3Nzc3Nzc3Nzf/wAARCACMAIwDASIAAhEBAxEB/8QAGwABAAIDAQEAAAAAAAAAAAAAAAUGAwQHAQL/xAA7EAABAwMBBgQDBQgBBQAAAAABAgMEAAURBhIhMUFRYRMicYGRobEUUsHR8AcVIzIzQmLhchY0Q+Lx/8QAFAEBAAAAAAAAAAAAAAAAAAAAAP/EABQRAQAAAAAAAAAAAAAAAAAAAAD/2gAMAwEAAhEDEQA/AO40pSgUpSgUpSgUpSgUpSgVjfeaYZcdfcS222kqWtRwEjqTSQ83HZW884ltpsFS1rOAkDiSa5RqG+S9bT/3dbfEatDa/MrG9853H5ZA9zyFB93zUly1bcVQLG67FtiFbKnUZC3j9cdB8elaS7ffNHutzrc++pCd7jLitpDg55A/+irvYrRHtMZDbaAFBOOuP11qRfabktKaeTtIVx7d6DLpnUMLUVuEqGSladzzKj5m1dD+B51MVyG62y46Tuv74sn8v/kbA8rieYI/DiOIro2mNQw9R29MqIrZWNzrKiNppXQ/gedBMUpSgUpSgUpSgUpSgUpSgVjkPtRmXHpDiW2m0lS1rOAkDiSaSH2o7Djz7iW2m0lS1qOAkDiSa5Tfr1M1vcDAtpWzZmV+dzG98jqPoPc9KDy/3qZra4G32suM2ZpeFrx/XOeP5Dvk8qstuhwdP24qcU1HabT5nFqwlI9Tz786wx2rfp22Fx0oZYZTkrP63k/OqWTc/wBoF0IClxbPHV6j/ayPZPfmFsb19pxb4Z+2rTk4DimVBHxx86szTqHW0uNrStChlKkkEKHUGqlO0NY3bapiNH+zupT5JAUSra6qyd4/W6ov9nF+jxdNuIus1lhDcgpY8VwDy7KSQM8gSaDoD7TchpTbydpJ+VUC6W24aTuou9kJAH9VnHlcTxII/WOIq8xJkeYyHoj7T7R4LbWFD4isjzaH2y26MpPbnQbGmNRQtR25MqGrC07nmSfM0roe3Q86ma5DdLdcdK3T98WM7uLrW/ZcTzBH6xxFdF07qKFfrW3NYWGyTsuNLVvbWAMj5jf3oJmlKUClKUClKUCsb7zcdlbzy0ttISVLWo4CQOZo882w0t15aW20J2lLUcBI6k1yq+XmVrmd9ht6nGLGyoFxwgpLx75+ST6nlQL9eZmuJxg20rYsrKvO7vBePUj6J9zyFWC2QY9ujIZjthCUjh9fj1rSW5b9O2zbWQzHaGBuyVHoOpNVj/qrUd0Upyx20CMk4ytBWT75A9hQT2trE/fICDFeWH4+VIZKsIc9vvbtx9RzqL0FqNttCLDPaTGfa8rR2dkLOd4V0Vn4+tSWkr3crqmQ3c4PgLYVsl0JKAo9Nk7weHxrBrDSyLugzYICLggctweA5Hv0NBg1hqZ1942KxBTsp7+G642f5c8UA9eOTy3+3tp/Z1b0Qx+9XXHZKhv8FewlvsOuOvyqK/Z1Nt8Kc/DmM+DcXFlKHXB04o/xOR710ObNjwYrkmW6GmWxtKUfw70HOobcnRes2IiH1uw5RSCD/ehRwCR94Ecfzrqma5laUyNY6tTdnmi3b4ZGwFf4nKU+uTk9Kvd2ujFtirfecCQkZz/rr2oPnUNwiw4LhkqAAwfT8yelU7SumLpebe7PiurisOyFltO7Chu3j5j2rcsFkl62uAuFy22bO0s7CM73iDvHy3n2HM11ZhluOyhllCW2m0hKEIGAkDgAKDJSlKBSlKBWN91thlbrriUNoBUpajgJA4k0febjtLefWltpCSpa1HASBzNcrvl2l65nLgwFKj2FhX8Z0jHikHOfoQPc8hQeX28ytcz1QbepTFjYUC66RgunkT8sJ9zyFTMRhiHHTHiI2GUDAHXue9a5XEtcApZSGYbCCo437gN5PU1p2K/Rby2ssbTbiD5m142gOR9KCAvIOoNZotTi1JixU5UkHBPlClEdzkCrzHbbYaQ0w2lttAwlCBgAVStS2q4R7um9WdKlOHBcQgZIIGM45ggb/wDdab8rVV8T9m8ExWVblYQWgfUnfjsKCz3nWFttay0FKkyEnBbZxhP/ACVw9qjbd+0SG/IDcuKthsnHioWFhPqN2B8ayWLSVvt2y7JSJb43jbHkT6J/E/KsuuY8RzT7zzjaEuslPhLCRkEqAwOxGaD61dphu8NfbreUiaEg7uDw5e/Q1XIEW9auebh3F91uHCOw6spwoKG7nxXg8+A+du0W44rTMHxeKUFKf+IJA+VSsybHt8ZyTIWG207ySOf4mg+FuwbBbAhtKGI7KcAD9byfmahLBZpeuJ/7wuIWzZmlnw0A73iOI+uT7Dma8sVmla5nJn3JK2LKys+G3ne6eYHzBPsOZrqzDLcdpDTKEobQkJShIwEgcgKAwy0wy2yy2ltttIShCRgJA4ACslKUClKUCsb7zTDLjrziW220lS1qOAkDiSa+nFhCSpRCUgZJJ3AVyu93aXrie5DguKjWGKr+O+d3jHke/Ye55Cg8vd3l65nLhQVLjWKOr+M8RgukcD+Q9zyFbzYYjR0RITYajNDyjmo8ye9YlLZZjNw4LfhRWtyUjiruepNV+2ambk3B2LKa+zK2iGts4PoroaCyg5znnxqmX6zP2mULrZSpDaDlSE7/AA++Oae3L04W8K+NelYCTngeI60EfYtQM3aNnciSkfxGs8O47Vnul0ZtcRUmRkjOEpHFR6CqlfLY7aZIulqJQ2FZUhP9nt90/rlVjtkxi820LW0lSVDZdaUMgHpvoPE6stHghwySkkb0FCtrPTFQciRN1jORHjoUxbmlArUTw7nv0FSw0vZi5tmKrGc7Piq2fhmptsRLbBU84ERobI5DGegA5k0Gbbi2q3BS1BmLHQEpz04ADqajLFZpeuZ4nXFK2LGyrDbWSC8R0I+ah0wOZpY7PK1xNE24IXHsbCiGmRkF49j9Vew35NdUYZaYaQ0w2lttCQlCEjASByAoDDTbDKGmUJbbQkJShIwEgcAKyUpQKUpQKUrwmgjNTxn5unbnFiZ8d6I6hvBwSopIArmemX0StMpgxBszIjilyI5GFKBUfN3xuGOWPSprX+tXG3lWHTy9qaryvyE8GRzAP3u/L1qmmyXCzsx7jEeWJSMqKs7yeYP5HjQTiX09x7VEagtDVxR48fZTKSPZY6HvUvEksagjLkw0Bqe3/wB1FH93+aPxH6OuFdKCK0/qBWfsNy2g8k7KFr3FXY96sCnCo7/aoC92ZFwT4rOESQOPAL7H86jo1/mW4fZrhHUtSeBUcKx68D60FpuDjSIEhUjHheGrazzGKhtDIWmJKWc7CnBs98Df9RWgpdw1I4G0o+zw0nJODj/2Parhb4cW324uvqDEGOPMo8VHoOpJ+tBtBTTEZyZNc8KI1vUvr2HU1q2Szy9cT25s1KotijrIaY5vdgfhlXqBzI+rJaJeuJ6Zk5tUawxlYYZBx43UD4b1d8Dma6jGjsxY7UeM0hllpIQ22hICUJAwAAOAAoPWGW47KGWEJbaQkJQhAwEgcABWSlKBSlKBSlKDw1zrXutXUPrsOnF7U5XlkSEHcwOYB+9v48vWvde6zeS+rT+nFbc9flffSdzA5gH73fl61CWGzMWtnP8AO+repZHE0H3pyws2xkOOgLfVvUo8SanVELSUqAIPEHnWvt02+9BXbxapECYm52hZQ+2raGzz7H9b634shnUEVcqIgNXBoZlRBz/zT1/XvJlQUMK3g8RVdulsfiS03SzrLcps7WE/3fn+NBmB4c6EJWMLSFY4ZGcVsxJDGooypcJAantjMqIOf+aO3b9HJGhobZcmXNSo0JnetagQVHklI5k0CMyyiMudPc8GCzvWvG9R+6kcya9stola4nomTm1xbBGVhhgHHikbj+RPcgczXtltMrXM1uZMQYun4qsR46d3ikbiO/PKvYczXUWGW47KGWUJbbbSEoQkYCQOAAoDDLUdpDLCEttNpCUISMBIHAAVkpSgUpSgUpSgUpSg4zqSwydEXVdxjIXJs0peFHitlROcE/QnceB34JkWZLb7KHmFhbSxlKhXUJUdmXHcjyW0OsuJKVoWMhQPEGuQ6gscrQs8yIqXJGn5CsKT/MpgnqfoefA78EhIeJTxK1PFQtlD8dwOMODKFpPHt618+KaDd8TvWjeru1a4u24Nt5f9JoHerv6VjuVxatcUPPjbec/oMc1nqe1WHQmjX/tI1BqRO3PX5o8dQ3MjkSOu/cOXrwCHtOgtQPRBevtyIV4WvxGmlJ2QlJHBRAOD2we/aVj6Ivl5ltO6xuLTsZk7SI8dX8x558oAyOe87+VdGHDfXtBjYZaYZQ0w2lttCQlCEjASOgFZKUoFKUoFKUoFKUoFKUoFYpMdmVHdYkNJdZdSUrQsZCgeRFZaUHHdQWOToaYp9hDkrT0leFI3lUcnkT9Dz4Hfg1rzJsC3RkzA8mWHt8RlB3uHv0AO49/hXZZUdmXHcjyWkusupKFtrGQoHiCK57o/R9oiatuqw246IDiRGQ6raS3tDOcY3kcifrvoMmhtHPqkJ1DqRJcnOYVHjqGAwOWR137hy9eHQsDOaDnXtApSlApSlApSlApSlApSlApSlB//2Q=="/>
          <p:cNvSpPr>
            <a:spLocks noChangeAspect="1" noChangeArrowheads="1"/>
          </p:cNvSpPr>
          <p:nvPr/>
        </p:nvSpPr>
        <p:spPr bwMode="auto">
          <a:xfrm>
            <a:off x="63500" y="-533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0"/>
          <p:cNvSpPr>
            <a:spLocks noChangeArrowheads="1"/>
          </p:cNvSpPr>
          <p:nvPr/>
        </p:nvSpPr>
        <p:spPr bwMode="auto">
          <a:xfrm>
            <a:off x="0" y="0"/>
            <a:ext cx="9144000" cy="9144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2295" name="Rectangle 11"/>
          <p:cNvSpPr>
            <a:spLocks noChangeArrowheads="1"/>
          </p:cNvSpPr>
          <p:nvPr/>
        </p:nvSpPr>
        <p:spPr bwMode="auto">
          <a:xfrm>
            <a:off x="0" y="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Popcorn Tasting Kits</a:t>
            </a:r>
          </a:p>
        </p:txBody>
      </p:sp>
    </p:spTree>
    <p:extLst>
      <p:ext uri="{BB962C8B-B14F-4D97-AF65-F5344CB8AC3E}">
        <p14:creationId xmlns:p14="http://schemas.microsoft.com/office/powerpoint/2010/main" val="2028479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ChangeArrowheads="1"/>
          </p:cNvSpPr>
          <p:nvPr/>
        </p:nvSpPr>
        <p:spPr bwMode="auto">
          <a:xfrm>
            <a:off x="0" y="0"/>
            <a:ext cx="9144000" cy="11430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3315" name="Rectangle 11"/>
          <p:cNvSpPr>
            <a:spLocks noChangeArrowheads="1"/>
          </p:cNvSpPr>
          <p:nvPr/>
        </p:nvSpPr>
        <p:spPr bwMode="auto">
          <a:xfrm>
            <a:off x="-9525" y="174625"/>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Bullet Board: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10 Bullet Points To A Great Sale</a:t>
            </a:r>
          </a:p>
        </p:txBody>
      </p:sp>
      <p:pic>
        <p:nvPicPr>
          <p:cNvPr id="13316" name="Picture 11"/>
          <p:cNvPicPr>
            <a:picLocks noChangeAspect="1" noChangeArrowheads="1"/>
          </p:cNvPicPr>
          <p:nvPr/>
        </p:nvPicPr>
        <p:blipFill>
          <a:blip r:embed="rId3">
            <a:extLst>
              <a:ext uri="{28A0092B-C50C-407E-A947-70E740481C1C}">
                <a14:useLocalDpi xmlns:a14="http://schemas.microsoft.com/office/drawing/2010/main" val="0"/>
              </a:ext>
            </a:extLst>
          </a:blip>
          <a:srcRect l="1506" t="12500" r="42209" b="5206"/>
          <a:stretch>
            <a:fillRect/>
          </a:stretch>
        </p:blipFill>
        <p:spPr bwMode="auto">
          <a:xfrm>
            <a:off x="4763" y="1858963"/>
            <a:ext cx="9134475"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11781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ChangeArrowheads="1"/>
          </p:cNvSpPr>
          <p:nvPr/>
        </p:nvSpPr>
        <p:spPr bwMode="auto">
          <a:xfrm>
            <a:off x="0" y="0"/>
            <a:ext cx="9144000" cy="9144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4339" name="Rectangle 11"/>
          <p:cNvSpPr>
            <a:spLocks noChangeArrowheads="1"/>
          </p:cNvSpPr>
          <p:nvPr/>
        </p:nvSpPr>
        <p:spPr bwMode="auto">
          <a:xfrm>
            <a:off x="-9525" y="7620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Show &amp; Sell Banner</a:t>
            </a: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l="1369" t="12500" r="42209" b="4791"/>
          <a:stretch>
            <a:fillRect/>
          </a:stretch>
        </p:blipFill>
        <p:spPr bwMode="auto">
          <a:xfrm>
            <a:off x="17463" y="1935163"/>
            <a:ext cx="9109075"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2808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0"/>
            <a:ext cx="9144000" cy="914400"/>
          </a:xfrm>
          <a:solidFill>
            <a:srgbClr val="004280"/>
          </a:solidFill>
          <a:ln>
            <a:solidFill>
              <a:schemeClr val="accent1"/>
            </a:solidFill>
            <a:miter lim="800000"/>
            <a:headEnd/>
            <a:tailEnd/>
          </a:ln>
        </p:spPr>
        <p:txBody>
          <a:bodyPr/>
          <a:lstStyle/>
          <a:p>
            <a:r>
              <a:rPr lang="en-US" altLang="en-US">
                <a:solidFill>
                  <a:schemeClr val="bg1"/>
                </a:solidFill>
              </a:rPr>
              <a:t>Super Saturday</a:t>
            </a:r>
          </a:p>
        </p:txBody>
      </p:sp>
      <p:sp>
        <p:nvSpPr>
          <p:cNvPr id="5" name="Content Placeholder 4"/>
          <p:cNvSpPr>
            <a:spLocks noGrp="1"/>
          </p:cNvSpPr>
          <p:nvPr>
            <p:ph idx="1"/>
          </p:nvPr>
        </p:nvSpPr>
        <p:spPr>
          <a:xfrm>
            <a:off x="228600" y="1600200"/>
            <a:ext cx="8823325" cy="5105400"/>
          </a:xfrm>
        </p:spPr>
        <p:txBody>
          <a:bodyPr>
            <a:normAutofit fontScale="85000" lnSpcReduction="20000"/>
          </a:bodyPr>
          <a:lstStyle/>
          <a:p>
            <a:pPr marL="0" indent="0">
              <a:buFont typeface="Arial" charset="0"/>
              <a:buNone/>
              <a:defRPr/>
            </a:pPr>
            <a:r>
              <a:rPr lang="en-US" dirty="0"/>
              <a:t>Fun-filled day of events enriched </a:t>
            </a:r>
          </a:p>
          <a:p>
            <a:pPr marL="0" indent="0">
              <a:buFont typeface="Arial" charset="0"/>
              <a:buNone/>
              <a:defRPr/>
            </a:pPr>
            <a:r>
              <a:rPr lang="en-US" dirty="0"/>
              <a:t>with opportunity for Scouts. The </a:t>
            </a:r>
          </a:p>
          <a:p>
            <a:pPr marL="0" indent="0">
              <a:buFont typeface="Arial" charset="0"/>
              <a:buNone/>
              <a:defRPr/>
            </a:pPr>
            <a:r>
              <a:rPr lang="en-US" dirty="0"/>
              <a:t>day is designed to stimulate Scout </a:t>
            </a:r>
          </a:p>
          <a:p>
            <a:pPr marL="0" indent="0">
              <a:buFont typeface="Arial" charset="0"/>
              <a:buNone/>
              <a:defRPr/>
            </a:pPr>
            <a:r>
              <a:rPr lang="en-US" dirty="0"/>
              <a:t>sales and encourage interaction with customers.</a:t>
            </a:r>
          </a:p>
          <a:p>
            <a:pPr>
              <a:buFont typeface="Arial" charset="0"/>
              <a:buChar char="•"/>
              <a:defRPr/>
            </a:pPr>
            <a:r>
              <a:rPr lang="en-US" dirty="0"/>
              <a:t>Entire unit gathers on a Saturday </a:t>
            </a:r>
          </a:p>
          <a:p>
            <a:pPr marL="0" indent="0">
              <a:buFont typeface="Arial" charset="0"/>
              <a:buNone/>
              <a:defRPr/>
            </a:pPr>
            <a:r>
              <a:rPr lang="en-US" dirty="0"/>
              <a:t>     morning.</a:t>
            </a:r>
          </a:p>
          <a:p>
            <a:pPr>
              <a:buFont typeface="Arial" charset="0"/>
              <a:buChar char="•"/>
              <a:defRPr/>
            </a:pPr>
            <a:r>
              <a:rPr lang="en-US" dirty="0"/>
              <a:t>The entire unit goes to a house to learn some techniques for selling door to door and to gain some confidence.</a:t>
            </a:r>
          </a:p>
          <a:p>
            <a:pPr>
              <a:buFont typeface="Arial" charset="0"/>
              <a:buChar char="•"/>
              <a:defRPr/>
            </a:pPr>
            <a:r>
              <a:rPr lang="en-US" dirty="0"/>
              <a:t>The Scouts, leaders and parents then divide and blanket the neighborhood to see who can make the most sales.</a:t>
            </a:r>
          </a:p>
          <a:p>
            <a:pPr>
              <a:buFont typeface="Arial" charset="0"/>
              <a:buChar char="•"/>
              <a:defRPr/>
            </a:pPr>
            <a:r>
              <a:rPr lang="en-US" dirty="0"/>
              <a:t>Meet back at the starting place in a specified amount of time and give the prize away.</a:t>
            </a:r>
          </a:p>
        </p:txBody>
      </p:sp>
      <p:pic>
        <p:nvPicPr>
          <p:cNvPr id="15364" name="Picture 5" descr="C:\Users\leanneb.DOMAIN\Desktop\Projects 2017\Kickoff Powerpoints\B1-Firetekbow_2rock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143000"/>
            <a:ext cx="17827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2932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143000"/>
            <a:ext cx="9144000" cy="5715000"/>
          </a:xfrm>
        </p:spPr>
        <p:txBody>
          <a:bodyPr/>
          <a:lstStyle/>
          <a:p>
            <a:pPr>
              <a:defRPr/>
            </a:pPr>
            <a:r>
              <a:rPr lang="en-US" sz="2100" dirty="0"/>
              <a:t>Show &amp; Sell/Show &amp; Deliver</a:t>
            </a:r>
          </a:p>
          <a:p>
            <a:pPr lvl="1">
              <a:defRPr/>
            </a:pPr>
            <a:r>
              <a:rPr lang="en-US" sz="1900" dirty="0"/>
              <a:t>Setting up a display of your popcorn at a high traffic area is an easy way to increase your sale!</a:t>
            </a:r>
          </a:p>
          <a:p>
            <a:pPr marL="457200" lvl="1" indent="0" algn="ctr">
              <a:buFont typeface="Arial" panose="020B0604020202020204" pitchFamily="34" charset="0"/>
              <a:buNone/>
              <a:defRPr/>
            </a:pPr>
            <a:r>
              <a:rPr lang="en-US" sz="1800" dirty="0"/>
              <a:t>(Popcorn is ordered in advance on consignment from the Council)</a:t>
            </a:r>
          </a:p>
          <a:p>
            <a:pPr lvl="1">
              <a:defRPr/>
            </a:pPr>
            <a:r>
              <a:rPr lang="en-US" sz="1900" dirty="0"/>
              <a:t>Combines the Show &amp; Sell (Products ordered in advance) and Take Order (Going door-to-door). One Stop Selling!</a:t>
            </a:r>
          </a:p>
          <a:p>
            <a:pPr marL="457200" lvl="1" indent="0" algn="ctr">
              <a:buFont typeface="Arial" panose="020B0604020202020204" pitchFamily="34" charset="0"/>
              <a:buNone/>
              <a:defRPr/>
            </a:pPr>
            <a:r>
              <a:rPr lang="en-US" sz="1800" dirty="0"/>
              <a:t>(Product is taken door-to-door and delivered on the spot)</a:t>
            </a:r>
          </a:p>
          <a:p>
            <a:pPr>
              <a:defRPr/>
            </a:pPr>
            <a:r>
              <a:rPr lang="en-US" sz="2100" dirty="0"/>
              <a:t>Take Order </a:t>
            </a:r>
          </a:p>
          <a:p>
            <a:pPr lvl="1">
              <a:defRPr/>
            </a:pPr>
            <a:r>
              <a:rPr lang="en-US" sz="1900" dirty="0"/>
              <a:t>The traditional way for Scouts to sell popcorn is going door-to-door in the community. Customers place their order on the take order form and it gets delivered after the sale.</a:t>
            </a:r>
          </a:p>
          <a:p>
            <a:pPr marL="457200" lvl="1" indent="0" algn="ctr">
              <a:buFont typeface="Arial" panose="020B0604020202020204" pitchFamily="34" charset="0"/>
              <a:buNone/>
              <a:defRPr/>
            </a:pPr>
            <a:r>
              <a:rPr lang="en-US" sz="1800" dirty="0"/>
              <a:t>(Unit tabulates individual Scout sales into one Unit Order)</a:t>
            </a:r>
          </a:p>
          <a:p>
            <a:pPr>
              <a:defRPr/>
            </a:pPr>
            <a:r>
              <a:rPr lang="en-US" sz="2100" dirty="0"/>
              <a:t>Online Sales</a:t>
            </a:r>
          </a:p>
          <a:p>
            <a:pPr lvl="1">
              <a:defRPr/>
            </a:pPr>
            <a:r>
              <a:rPr lang="en-US" sz="1900" dirty="0"/>
              <a:t>Customers can support Scouts from across the country with prpopcornstore.com. Each Scout gets credit for what they sell. </a:t>
            </a:r>
          </a:p>
          <a:p>
            <a:pPr marL="457200" lvl="1" indent="0" algn="ctr">
              <a:buFont typeface="Arial" panose="020B0604020202020204" pitchFamily="34" charset="0"/>
              <a:buNone/>
              <a:defRPr/>
            </a:pPr>
            <a:r>
              <a:rPr lang="en-US" sz="1800" dirty="0"/>
              <a:t>(Unit leaders register each boy, seller ID’s are emailed along with script)</a:t>
            </a:r>
          </a:p>
        </p:txBody>
      </p:sp>
      <p:sp>
        <p:nvSpPr>
          <p:cNvPr id="9" name="Rectangle 10"/>
          <p:cNvSpPr>
            <a:spLocks noChangeArrowheads="1"/>
          </p:cNvSpPr>
          <p:nvPr/>
        </p:nvSpPr>
        <p:spPr bwMode="auto">
          <a:xfrm>
            <a:off x="0" y="0"/>
            <a:ext cx="9144000" cy="11430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6388" name="Rectangle 11"/>
          <p:cNvSpPr>
            <a:spLocks noChangeArrowheads="1"/>
          </p:cNvSpPr>
          <p:nvPr/>
        </p:nvSpPr>
        <p:spPr bwMode="auto">
          <a:xfrm>
            <a:off x="-9525" y="174625"/>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4 Ways to Sell Pecatonica River Popcorn</a:t>
            </a:r>
          </a:p>
        </p:txBody>
      </p:sp>
    </p:spTree>
    <p:extLst>
      <p:ext uri="{BB962C8B-B14F-4D97-AF65-F5344CB8AC3E}">
        <p14:creationId xmlns:p14="http://schemas.microsoft.com/office/powerpoint/2010/main" val="1946710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0" y="0"/>
            <a:ext cx="9144000" cy="9144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7411" name="Rectangle 11"/>
          <p:cNvSpPr>
            <a:spLocks noChangeArrowheads="1"/>
          </p:cNvSpPr>
          <p:nvPr/>
        </p:nvSpPr>
        <p:spPr bwMode="auto">
          <a:xfrm>
            <a:off x="-9525" y="7620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Online Sales – prpopcornstore.com</a:t>
            </a:r>
          </a:p>
        </p:txBody>
      </p:sp>
      <p:sp>
        <p:nvSpPr>
          <p:cNvPr id="5" name="Content Placeholder 4"/>
          <p:cNvSpPr>
            <a:spLocks noGrp="1"/>
          </p:cNvSpPr>
          <p:nvPr>
            <p:ph idx="1"/>
          </p:nvPr>
        </p:nvSpPr>
        <p:spPr>
          <a:xfrm>
            <a:off x="-19050" y="1066800"/>
            <a:ext cx="9134475" cy="5486400"/>
          </a:xfrm>
        </p:spPr>
        <p:txBody>
          <a:bodyPr/>
          <a:lstStyle/>
          <a:p>
            <a:pPr marL="0" indent="0">
              <a:buFont typeface="Arial" panose="020B0604020202020204" pitchFamily="34" charset="0"/>
              <a:buNone/>
              <a:defRPr/>
            </a:pPr>
            <a:r>
              <a:rPr lang="en-US" sz="2400" dirty="0"/>
              <a:t>Online selling allows Scouts to sell to faraway friends and family. 70% of every purchase goes back to Scouting.</a:t>
            </a:r>
          </a:p>
          <a:p>
            <a:pPr marL="0" indent="0">
              <a:buFont typeface="Arial" panose="020B0604020202020204" pitchFamily="34" charset="0"/>
              <a:buNone/>
              <a:defRPr/>
            </a:pPr>
            <a:endParaRPr lang="en-US" sz="1100" dirty="0"/>
          </a:p>
          <a:p>
            <a:pPr marL="0" indent="0">
              <a:buFont typeface="Arial" panose="020B0604020202020204" pitchFamily="34" charset="0"/>
              <a:buNone/>
              <a:defRPr/>
            </a:pPr>
            <a:r>
              <a:rPr lang="en-US" sz="2800" dirty="0">
                <a:solidFill>
                  <a:srgbClr val="FF0000"/>
                </a:solidFill>
              </a:rPr>
              <a:t>Why sell online?</a:t>
            </a:r>
          </a:p>
          <a:p>
            <a:pPr>
              <a:defRPr/>
            </a:pPr>
            <a:r>
              <a:rPr lang="en-US" sz="2400" b="1" dirty="0"/>
              <a:t>No deliveries! </a:t>
            </a:r>
            <a:r>
              <a:rPr lang="en-US" sz="2400" dirty="0"/>
              <a:t>PRP ships the product directly to the consumer.</a:t>
            </a:r>
          </a:p>
          <a:p>
            <a:pPr>
              <a:defRPr/>
            </a:pPr>
            <a:r>
              <a:rPr lang="en-US" sz="2400" b="1" dirty="0"/>
              <a:t>Emails sent out each time an order ships so that the unit leader and Scout can track sales.</a:t>
            </a:r>
          </a:p>
          <a:p>
            <a:pPr>
              <a:defRPr/>
            </a:pPr>
            <a:r>
              <a:rPr lang="en-US" sz="2400" b="1" dirty="0"/>
              <a:t>It’s easy! </a:t>
            </a:r>
            <a:r>
              <a:rPr lang="en-US" sz="2400" dirty="0"/>
              <a:t>Scouts register to sell with their unit leader via the Unit dashboard.</a:t>
            </a:r>
          </a:p>
          <a:p>
            <a:pPr>
              <a:defRPr/>
            </a:pPr>
            <a:r>
              <a:rPr lang="en-US" altLang="en-US" sz="2400" b="1" dirty="0">
                <a:cs typeface="Arial" charset="0"/>
              </a:rPr>
              <a:t>Three options to choose from:</a:t>
            </a:r>
          </a:p>
          <a:p>
            <a:pPr lvl="1">
              <a:defRPr/>
            </a:pPr>
            <a:r>
              <a:rPr lang="en-US" altLang="en-US" sz="2000" dirty="0">
                <a:cs typeface="Arial" charset="0"/>
              </a:rPr>
              <a:t>2 gallon tin </a:t>
            </a:r>
          </a:p>
          <a:p>
            <a:pPr lvl="1">
              <a:defRPr/>
            </a:pPr>
            <a:r>
              <a:rPr lang="en-US" altLang="en-US" sz="2000" dirty="0">
                <a:cs typeface="Arial" charset="0"/>
              </a:rPr>
              <a:t>3 gallon tin</a:t>
            </a:r>
          </a:p>
          <a:p>
            <a:pPr lvl="1">
              <a:defRPr/>
            </a:pPr>
            <a:r>
              <a:rPr lang="en-US" altLang="en-US" sz="2000" dirty="0">
                <a:cs typeface="Arial" charset="0"/>
              </a:rPr>
              <a:t>Military Donation ranging from $10 - $100. </a:t>
            </a:r>
          </a:p>
          <a:p>
            <a:pPr>
              <a:defRPr/>
            </a:pPr>
            <a:r>
              <a:rPr lang="en-US" altLang="en-US" sz="2400" dirty="0">
                <a:cs typeface="Arial" charset="0"/>
              </a:rPr>
              <a:t>Sales count towards </a:t>
            </a:r>
            <a:r>
              <a:rPr lang="en-US" altLang="en-US" sz="2400" b="1" dirty="0">
                <a:cs typeface="Arial" charset="0"/>
              </a:rPr>
              <a:t>prize levels</a:t>
            </a:r>
            <a:r>
              <a:rPr lang="en-US" altLang="en-US" sz="2400" dirty="0">
                <a:cs typeface="Arial" charset="0"/>
              </a:rPr>
              <a:t>.</a:t>
            </a:r>
          </a:p>
          <a:p>
            <a:pPr marL="0" indent="0">
              <a:buFont typeface="Arial" panose="020B0604020202020204" pitchFamily="34" charset="0"/>
              <a:buNone/>
              <a:defRPr/>
            </a:pPr>
            <a:endParaRPr lang="en-US" sz="2400" dirty="0"/>
          </a:p>
        </p:txBody>
      </p:sp>
    </p:spTree>
    <p:extLst>
      <p:ext uri="{BB962C8B-B14F-4D97-AF65-F5344CB8AC3E}">
        <p14:creationId xmlns:p14="http://schemas.microsoft.com/office/powerpoint/2010/main" val="41262724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685800" y="622852"/>
            <a:ext cx="8047383" cy="5909310"/>
          </a:xfrm>
          <a:prstGeom prst="rect">
            <a:avLst/>
          </a:prstGeom>
          <a:noFill/>
        </p:spPr>
        <p:txBody>
          <a:bodyPr wrap="square" rtlCol="0">
            <a:spAutoFit/>
          </a:bodyPr>
          <a:lstStyle/>
          <a:p>
            <a:pPr algn="ctr"/>
            <a:r>
              <a:rPr lang="en-US" sz="2400" b="1" u="sng" dirty="0" err="1">
                <a:latin typeface="BD Cartoon Shout" panose="02000000000000000000" pitchFamily="2" charset="0"/>
              </a:rPr>
              <a:t>Northwoods</a:t>
            </a:r>
            <a:r>
              <a:rPr lang="en-US" sz="2400" b="1" u="sng" dirty="0">
                <a:latin typeface="BD Cartoon Shout" panose="02000000000000000000" pitchFamily="2" charset="0"/>
              </a:rPr>
              <a:t> Wreaths and Noble Valley Farms</a:t>
            </a:r>
          </a:p>
          <a:p>
            <a:pPr algn="ctr"/>
            <a:r>
              <a:rPr lang="en-US" sz="2400" b="1" u="sng" dirty="0">
                <a:latin typeface="BD Cartoon Shout" panose="02000000000000000000" pitchFamily="2" charset="0"/>
              </a:rPr>
              <a:t>2017 Fall Wreath Sale </a:t>
            </a:r>
          </a:p>
          <a:p>
            <a:pPr algn="ctr"/>
            <a:endParaRPr lang="en-US" dirty="0"/>
          </a:p>
          <a:p>
            <a:r>
              <a:rPr lang="en-US" dirty="0">
                <a:solidFill>
                  <a:srgbClr val="000000"/>
                </a:solidFill>
                <a:latin typeface="Cartoonero" panose="02000500000000000000" pitchFamily="2" charset="0"/>
              </a:rPr>
              <a:t>Illinois and Wisconsin based companies established since 1982 to provide fundraising services across the Midwest. Combined, both Companies service over 400 groups helping them generate over $1,100,000 in net profits annually.</a:t>
            </a:r>
          </a:p>
          <a:p>
            <a:endParaRPr lang="en-US" dirty="0">
              <a:solidFill>
                <a:srgbClr val="000000"/>
              </a:solidFill>
              <a:latin typeface="Cartoonero" panose="02000500000000000000" pitchFamily="2" charset="0"/>
            </a:endParaRPr>
          </a:p>
          <a:p>
            <a:r>
              <a:rPr lang="en-US" dirty="0">
                <a:solidFill>
                  <a:srgbClr val="000000"/>
                </a:solidFill>
                <a:latin typeface="Cartoonero" panose="02000500000000000000" pitchFamily="2" charset="0"/>
              </a:rPr>
              <a:t>                      </a:t>
            </a:r>
            <a:r>
              <a:rPr lang="en-US" b="1" dirty="0">
                <a:solidFill>
                  <a:srgbClr val="000000"/>
                </a:solidFill>
                <a:latin typeface="Cartoonero" panose="02000500000000000000" pitchFamily="2" charset="0"/>
              </a:rPr>
              <a:t>Our staff:</a:t>
            </a:r>
          </a:p>
          <a:p>
            <a:pPr lvl="1"/>
            <a:r>
              <a:rPr lang="en-US" b="1" dirty="0">
                <a:solidFill>
                  <a:srgbClr val="000000"/>
                </a:solidFill>
                <a:latin typeface="Cartoonero" panose="02000500000000000000" pitchFamily="2" charset="0"/>
              </a:rPr>
              <a:t>                   Brittany Burmeister</a:t>
            </a:r>
          </a:p>
          <a:p>
            <a:pPr lvl="2"/>
            <a:r>
              <a:rPr lang="en-US" dirty="0">
                <a:solidFill>
                  <a:srgbClr val="000000"/>
                </a:solidFill>
                <a:latin typeface="Cartoonero" panose="02000500000000000000" pitchFamily="2" charset="0"/>
              </a:rPr>
              <a:t>                    262-409-5047, </a:t>
            </a:r>
            <a:r>
              <a:rPr lang="en-US" dirty="0">
                <a:solidFill>
                  <a:srgbClr val="000000"/>
                </a:solidFill>
                <a:latin typeface="Cartoonero" panose="02000500000000000000" pitchFamily="2" charset="0"/>
                <a:hlinkClick r:id="rId3"/>
              </a:rPr>
              <a:t>Brittany.Burmeister@Scouting.org</a:t>
            </a:r>
            <a:endParaRPr lang="en-US" dirty="0">
              <a:solidFill>
                <a:srgbClr val="000000"/>
              </a:solidFill>
              <a:latin typeface="Cartoonero" panose="02000500000000000000" pitchFamily="2" charset="0"/>
            </a:endParaRPr>
          </a:p>
          <a:p>
            <a:pPr lvl="1"/>
            <a:r>
              <a:rPr lang="en-US" b="1" dirty="0">
                <a:solidFill>
                  <a:srgbClr val="000000"/>
                </a:solidFill>
                <a:latin typeface="Cartoonero" panose="02000500000000000000" pitchFamily="2" charset="0"/>
              </a:rPr>
              <a:t>                    Patty Freuler</a:t>
            </a:r>
          </a:p>
          <a:p>
            <a:pPr lvl="2"/>
            <a:r>
              <a:rPr lang="en-US" dirty="0">
                <a:solidFill>
                  <a:srgbClr val="000000"/>
                </a:solidFill>
                <a:latin typeface="Cartoonero" panose="02000500000000000000" pitchFamily="2" charset="0"/>
              </a:rPr>
              <a:t>                    414-443-2849, </a:t>
            </a:r>
            <a:r>
              <a:rPr lang="en-US" dirty="0">
                <a:solidFill>
                  <a:srgbClr val="000000"/>
                </a:solidFill>
                <a:latin typeface="Cartoonero" panose="02000500000000000000" pitchFamily="2" charset="0"/>
                <a:hlinkClick r:id="rId4"/>
              </a:rPr>
              <a:t>Patty.Freuler@Scouting.org</a:t>
            </a:r>
            <a:r>
              <a:rPr lang="en-US" dirty="0">
                <a:solidFill>
                  <a:srgbClr val="000000"/>
                </a:solidFill>
                <a:latin typeface="Cartoonero" panose="02000500000000000000" pitchFamily="2" charset="0"/>
              </a:rPr>
              <a:t> </a:t>
            </a:r>
          </a:p>
          <a:p>
            <a:pPr lvl="2"/>
            <a:r>
              <a:rPr lang="en-US" dirty="0">
                <a:solidFill>
                  <a:srgbClr val="000000"/>
                </a:solidFill>
                <a:latin typeface="Cartoonero" panose="02000500000000000000" pitchFamily="2" charset="0"/>
              </a:rPr>
              <a:t>                    Primary contact: Wreaths@ThreeHarborsScouting.org</a:t>
            </a:r>
          </a:p>
          <a:p>
            <a:r>
              <a:rPr lang="en-US" dirty="0">
                <a:solidFill>
                  <a:srgbClr val="000000"/>
                </a:solidFill>
                <a:latin typeface="Cartoonero" panose="02000500000000000000" pitchFamily="2" charset="0"/>
              </a:rPr>
              <a:t>                        </a:t>
            </a:r>
            <a:r>
              <a:rPr lang="en-US" b="1" dirty="0">
                <a:solidFill>
                  <a:srgbClr val="000000"/>
                </a:solidFill>
                <a:latin typeface="Cartoonero" panose="02000500000000000000" pitchFamily="2" charset="0"/>
              </a:rPr>
              <a:t>Our Vendors:</a:t>
            </a:r>
          </a:p>
          <a:p>
            <a:pPr lvl="1"/>
            <a:r>
              <a:rPr lang="en-US" dirty="0">
                <a:solidFill>
                  <a:srgbClr val="000000"/>
                </a:solidFill>
                <a:latin typeface="Cartoonero" panose="02000500000000000000" pitchFamily="2" charset="0"/>
              </a:rPr>
              <a:t>                     </a:t>
            </a:r>
            <a:r>
              <a:rPr lang="en-US" b="1" dirty="0">
                <a:solidFill>
                  <a:srgbClr val="000000"/>
                </a:solidFill>
                <a:latin typeface="Cartoonero" panose="02000500000000000000" pitchFamily="2" charset="0"/>
              </a:rPr>
              <a:t>Andy</a:t>
            </a:r>
            <a:r>
              <a:rPr lang="en-US" dirty="0">
                <a:solidFill>
                  <a:srgbClr val="000000"/>
                </a:solidFill>
                <a:latin typeface="Cartoonero" panose="02000500000000000000" pitchFamily="2" charset="0"/>
              </a:rPr>
              <a:t>- 30+ years in wreath experience</a:t>
            </a:r>
          </a:p>
          <a:p>
            <a:pPr marL="1019556" lvl="3" indent="0"/>
            <a:r>
              <a:rPr lang="en-US" dirty="0">
                <a:solidFill>
                  <a:srgbClr val="000000"/>
                </a:solidFill>
                <a:latin typeface="Cartoonero" panose="02000500000000000000" pitchFamily="2" charset="0"/>
              </a:rPr>
              <a:t>                  Manages Product Production and Operations</a:t>
            </a:r>
          </a:p>
          <a:p>
            <a:pPr marL="800100" lvl="2" indent="0"/>
            <a:r>
              <a:rPr lang="en-US" dirty="0">
                <a:solidFill>
                  <a:srgbClr val="000000"/>
                </a:solidFill>
                <a:latin typeface="Cartoonero" panose="02000500000000000000" pitchFamily="2" charset="0"/>
              </a:rPr>
              <a:t>              </a:t>
            </a:r>
            <a:r>
              <a:rPr lang="en-US" b="1" dirty="0">
                <a:solidFill>
                  <a:srgbClr val="000000"/>
                </a:solidFill>
                <a:latin typeface="Cartoonero" panose="02000500000000000000" pitchFamily="2" charset="0"/>
              </a:rPr>
              <a:t> Bill -</a:t>
            </a:r>
            <a:r>
              <a:rPr lang="en-US" dirty="0">
                <a:solidFill>
                  <a:srgbClr val="000000"/>
                </a:solidFill>
                <a:latin typeface="Cartoonero" panose="02000500000000000000" pitchFamily="2" charset="0"/>
              </a:rPr>
              <a:t> 15+ years experience</a:t>
            </a:r>
          </a:p>
          <a:p>
            <a:pPr marL="1019556" lvl="3" indent="0"/>
            <a:r>
              <a:rPr lang="en-US" dirty="0">
                <a:solidFill>
                  <a:srgbClr val="000000"/>
                </a:solidFill>
                <a:latin typeface="Cartoonero" panose="02000500000000000000" pitchFamily="2" charset="0"/>
              </a:rPr>
              <a:t>                  Manages Sales , Customer Care, and Product Fulfillment</a:t>
            </a:r>
          </a:p>
          <a:p>
            <a:pPr algn="ctr"/>
            <a:endParaRPr lang="en-US" dirty="0"/>
          </a:p>
        </p:txBody>
      </p:sp>
    </p:spTree>
    <p:extLst>
      <p:ext uri="{BB962C8B-B14F-4D97-AF65-F5344CB8AC3E}">
        <p14:creationId xmlns:p14="http://schemas.microsoft.com/office/powerpoint/2010/main" val="44965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57200" y="990600"/>
            <a:ext cx="8229600" cy="990600"/>
          </a:xfrm>
        </p:spPr>
        <p:txBody>
          <a:bodyPr/>
          <a:lstStyle/>
          <a:p>
            <a:r>
              <a:rPr lang="en-US" altLang="en-US" sz="2400">
                <a:cs typeface="Arial" panose="020B0604020202020204" pitchFamily="34" charset="0"/>
              </a:rPr>
              <a:t>Customers can choose their favorite 3 flavors from 12 unique options to fill their tins.</a:t>
            </a:r>
            <a:endParaRPr lang="en-US" altLang="en-US" sz="2400"/>
          </a:p>
        </p:txBody>
      </p:sp>
      <p:sp>
        <p:nvSpPr>
          <p:cNvPr id="5" name="Rectangle 10"/>
          <p:cNvSpPr>
            <a:spLocks noChangeArrowheads="1"/>
          </p:cNvSpPr>
          <p:nvPr/>
        </p:nvSpPr>
        <p:spPr bwMode="auto">
          <a:xfrm>
            <a:off x="0" y="0"/>
            <a:ext cx="9144000" cy="9144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8436" name="Rectangle 11"/>
          <p:cNvSpPr>
            <a:spLocks noChangeArrowheads="1"/>
          </p:cNvSpPr>
          <p:nvPr/>
        </p:nvSpPr>
        <p:spPr bwMode="auto">
          <a:xfrm>
            <a:off x="-9525" y="7620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Online Flavors</a:t>
            </a:r>
          </a:p>
        </p:txBody>
      </p:sp>
      <p:pic>
        <p:nvPicPr>
          <p:cNvPr id="18437" name="Picture 6" descr="C:\Users\leanneb.DOMAIN\Desktop\flav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057400"/>
            <a:ext cx="4876800" cy="4389438"/>
          </a:xfrm>
          <a:prstGeom prst="rect">
            <a:avLst/>
          </a:prstGeom>
          <a:noFill/>
          <a:ln w="19050">
            <a:solidFill>
              <a:schemeClr val="accent1"/>
            </a:solidFill>
            <a:prstDash val="dash"/>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8671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0" y="0"/>
            <a:ext cx="9144000" cy="9144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19459" name="Rectangle 11"/>
          <p:cNvSpPr>
            <a:spLocks noChangeArrowheads="1"/>
          </p:cNvSpPr>
          <p:nvPr/>
        </p:nvSpPr>
        <p:spPr bwMode="auto">
          <a:xfrm>
            <a:off x="-9525" y="7620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Online Sales – MyPRPopcorn.com</a:t>
            </a:r>
          </a:p>
        </p:txBody>
      </p:sp>
      <p:sp>
        <p:nvSpPr>
          <p:cNvPr id="9" name="Content Placeholder 5"/>
          <p:cNvSpPr txBox="1">
            <a:spLocks/>
          </p:cNvSpPr>
          <p:nvPr/>
        </p:nvSpPr>
        <p:spPr bwMode="auto">
          <a:xfrm>
            <a:off x="3205163" y="3914775"/>
            <a:ext cx="5710237" cy="2676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Personable email to send to family </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and friends.</a:t>
            </a:r>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Parent can record video message of Scout</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telling about unit and why the popcorn</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sale is important through the My PR </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rPr>
              <a:t>        Popcorn app. </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grpSp>
        <p:nvGrpSpPr>
          <p:cNvPr id="19461" name="Group 3"/>
          <p:cNvGrpSpPr>
            <a:grpSpLocks/>
          </p:cNvGrpSpPr>
          <p:nvPr/>
        </p:nvGrpSpPr>
        <p:grpSpPr bwMode="auto">
          <a:xfrm>
            <a:off x="7262813" y="4110038"/>
            <a:ext cx="1500187" cy="2290762"/>
            <a:chOff x="6974128" y="3958096"/>
            <a:chExt cx="1612900" cy="2447762"/>
          </a:xfrm>
        </p:grpSpPr>
        <p:pic>
          <p:nvPicPr>
            <p:cNvPr id="19464" name="Picture 8" descr="P:\Boy Scouts\Pics of Scouts Selling PRP\imagejpeg_0b.jpg"/>
            <p:cNvPicPr>
              <a:picLocks noChangeAspect="1" noChangeArrowheads="1"/>
            </p:cNvPicPr>
            <p:nvPr/>
          </p:nvPicPr>
          <p:blipFill>
            <a:blip r:embed="rId2">
              <a:extLst>
                <a:ext uri="{28A0092B-C50C-407E-A947-70E740481C1C}">
                  <a14:useLocalDpi xmlns:a14="http://schemas.microsoft.com/office/drawing/2010/main" val="0"/>
                </a:ext>
              </a:extLst>
            </a:blip>
            <a:srcRect l="24062" t="34933" r="47391" b="47038"/>
            <a:stretch>
              <a:fillRect/>
            </a:stretch>
          </p:blipFill>
          <p:spPr bwMode="auto">
            <a:xfrm>
              <a:off x="7086841" y="4147643"/>
              <a:ext cx="1387475" cy="15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spect="1"/>
            </p:cNvSpPr>
            <p:nvPr/>
          </p:nvSpPr>
          <p:spPr>
            <a:xfrm>
              <a:off x="6974128" y="3958096"/>
              <a:ext cx="1612900" cy="244776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466" name="Group 9"/>
            <p:cNvGrpSpPr>
              <a:grpSpLocks/>
            </p:cNvGrpSpPr>
            <p:nvPr/>
          </p:nvGrpSpPr>
          <p:grpSpPr bwMode="auto">
            <a:xfrm>
              <a:off x="7178916" y="5686890"/>
              <a:ext cx="1203325" cy="475500"/>
              <a:chOff x="-2133600" y="5111115"/>
              <a:chExt cx="1203833" cy="461665"/>
            </a:xfrm>
          </p:grpSpPr>
          <p:grpSp>
            <p:nvGrpSpPr>
              <p:cNvPr id="13" name="Group 12"/>
              <p:cNvGrpSpPr>
                <a:grpSpLocks noChangeAspect="1"/>
              </p:cNvGrpSpPr>
              <p:nvPr/>
            </p:nvGrpSpPr>
            <p:grpSpPr>
              <a:xfrm>
                <a:off x="-2133600" y="5159067"/>
                <a:ext cx="365760" cy="365760"/>
                <a:chOff x="-1600200" y="4359274"/>
                <a:chExt cx="1061244" cy="1061244"/>
              </a:xfrm>
              <a:solidFill>
                <a:srgbClr val="175FAD"/>
              </a:solidFill>
            </p:grpSpPr>
            <p:sp>
              <p:nvSpPr>
                <p:cNvPr id="15" name="Oval 14"/>
                <p:cNvSpPr/>
                <p:nvPr/>
              </p:nvSpPr>
              <p:spPr>
                <a:xfrm>
                  <a:off x="-1600200" y="4359274"/>
                  <a:ext cx="1061244" cy="1061244"/>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Isosceles Triangle 15"/>
                <p:cNvSpPr>
                  <a:spLocks noChangeAspect="1"/>
                </p:cNvSpPr>
                <p:nvPr/>
              </p:nvSpPr>
              <p:spPr>
                <a:xfrm rot="5400000">
                  <a:off x="-1347217" y="4566045"/>
                  <a:ext cx="751333" cy="64770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468" name="TextBox 8"/>
              <p:cNvSpPr txBox="1">
                <a:spLocks noChangeArrowheads="1"/>
              </p:cNvSpPr>
              <p:nvPr/>
            </p:nvSpPr>
            <p:spPr bwMode="auto">
              <a:xfrm>
                <a:off x="-1676400" y="5111115"/>
                <a:ext cx="7466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PLAY NOW</a:t>
                </a:r>
              </a:p>
            </p:txBody>
          </p:sp>
        </p:grpSp>
      </p:grpSp>
      <p:pic>
        <p:nvPicPr>
          <p:cNvPr id="19462" name="F3C34C45-1507-42B3-8997-2C4F26DC74F8" descr="381072A4-FCA8-4573-B5E0-12D80EAE0B1D@corpo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217613"/>
            <a:ext cx="2754312" cy="3811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3" name="Rectangle 1"/>
          <p:cNvSpPr>
            <a:spLocks noChangeArrowheads="1"/>
          </p:cNvSpPr>
          <p:nvPr/>
        </p:nvSpPr>
        <p:spPr bwMode="auto">
          <a:xfrm>
            <a:off x="3200400" y="1143000"/>
            <a:ext cx="5791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My PR Popcorn is a secure, online platform that helps Scouts and their parents sell more popcorn by easily promoting their sale to family and friends online using your own custom profiles. Scout profiles can be setup and managed using a web browser (</a:t>
            </a:r>
            <a:r>
              <a:rPr kumimoji="0" lang="en-US" alt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www.MyPRPopcorn.com</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 Apple or Android smart phone by downloading the My PR Popcorn app on the Apple App store or Google Play store.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053015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noGrp="1"/>
          </p:cNvSpPr>
          <p:nvPr>
            <p:ph type="title"/>
          </p:nvPr>
        </p:nvSpPr>
        <p:spPr>
          <a:xfrm>
            <a:off x="304800" y="990600"/>
            <a:ext cx="8543925" cy="609600"/>
          </a:xfrm>
        </p:spPr>
        <p:txBody>
          <a:bodyPr>
            <a:normAutofit fontScale="90000"/>
          </a:bodyPr>
          <a:lstStyle/>
          <a:p>
            <a:pPr>
              <a:defRPr/>
            </a:pPr>
            <a:r>
              <a:rPr lang="en-US" altLang="en-US" sz="3600" dirty="0"/>
              <a:t>Sell $2,500 To Enter Winners Circle</a:t>
            </a:r>
          </a:p>
        </p:txBody>
      </p:sp>
      <p:sp>
        <p:nvSpPr>
          <p:cNvPr id="8" name="Content Placeholder 7"/>
          <p:cNvSpPr>
            <a:spLocks noGrp="1"/>
          </p:cNvSpPr>
          <p:nvPr>
            <p:ph sz="half" idx="2"/>
          </p:nvPr>
        </p:nvSpPr>
        <p:spPr>
          <a:xfrm>
            <a:off x="5029200" y="2057400"/>
            <a:ext cx="3571875" cy="4495800"/>
          </a:xfrm>
        </p:spPr>
        <p:txBody>
          <a:bodyPr/>
          <a:lstStyle/>
          <a:p>
            <a:pPr marL="0" indent="0">
              <a:buFont typeface="Arial" charset="0"/>
              <a:buNone/>
              <a:defRPr/>
            </a:pPr>
            <a:r>
              <a:rPr lang="en-US" sz="2000" dirty="0"/>
              <a:t>All Scouts that sell $2,500 or more have their choice of </a:t>
            </a:r>
            <a:r>
              <a:rPr lang="en-US" sz="2000" b="1" dirty="0"/>
              <a:t>one</a:t>
            </a:r>
            <a:r>
              <a:rPr lang="en-US" sz="2000" dirty="0"/>
              <a:t> prize from Pecatonica Rivers’ Winners Circle.  All Scouts that sell $4,000 or more have the choice of </a:t>
            </a:r>
            <a:r>
              <a:rPr lang="en-US" sz="2000" b="1" dirty="0"/>
              <a:t>one</a:t>
            </a:r>
            <a:r>
              <a:rPr lang="en-US" sz="2000" dirty="0"/>
              <a:t> prize but have 3 additional options to choose from.</a:t>
            </a:r>
            <a:r>
              <a:rPr lang="en-US" sz="2000" dirty="0">
                <a:solidFill>
                  <a:srgbClr val="FF0000"/>
                </a:solidFill>
              </a:rPr>
              <a:t> </a:t>
            </a:r>
            <a:r>
              <a:rPr lang="en-US" sz="2000" dirty="0"/>
              <a:t>Unit leader will enter their Scout’s:</a:t>
            </a:r>
          </a:p>
          <a:p>
            <a:pPr>
              <a:buFont typeface="Arial" charset="0"/>
              <a:buChar char="•"/>
              <a:defRPr/>
            </a:pPr>
            <a:r>
              <a:rPr lang="en-US" sz="2000" dirty="0">
                <a:hlinkClick r:id="rId2"/>
              </a:rPr>
              <a:t>www.prpopcorn.com</a:t>
            </a:r>
            <a:endParaRPr lang="en-US" sz="2000" dirty="0"/>
          </a:p>
          <a:p>
            <a:pPr>
              <a:buFont typeface="Arial" charset="0"/>
              <a:buChar char="•"/>
              <a:defRPr/>
            </a:pPr>
            <a:r>
              <a:rPr lang="en-US" sz="2000" dirty="0"/>
              <a:t>Log into your unit profile</a:t>
            </a:r>
          </a:p>
          <a:p>
            <a:pPr>
              <a:buFont typeface="Arial" charset="0"/>
              <a:buChar char="•"/>
              <a:defRPr/>
            </a:pPr>
            <a:r>
              <a:rPr lang="en-US" sz="2000" dirty="0"/>
              <a:t>Click “Enter Scout into Winners Circle”</a:t>
            </a:r>
          </a:p>
        </p:txBody>
      </p:sp>
      <p:sp>
        <p:nvSpPr>
          <p:cNvPr id="20484" name="Title 3"/>
          <p:cNvSpPr txBox="1">
            <a:spLocks/>
          </p:cNvSpPr>
          <p:nvPr/>
        </p:nvSpPr>
        <p:spPr bwMode="auto">
          <a:xfrm>
            <a:off x="0" y="0"/>
            <a:ext cx="9144000" cy="914400"/>
          </a:xfrm>
          <a:prstGeom prst="rect">
            <a:avLst/>
          </a:prstGeom>
          <a:solidFill>
            <a:srgbClr val="004280"/>
          </a:solidFill>
          <a:ln w="9525">
            <a:solidFill>
              <a:schemeClr val="accent1"/>
            </a:solidFill>
            <a:miter lim="800000"/>
            <a:headEnd/>
            <a:tailEnd/>
          </a:ln>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Winners Circle</a:t>
            </a:r>
          </a:p>
        </p:txBody>
      </p:sp>
      <p:sp>
        <p:nvSpPr>
          <p:cNvPr id="20485" name="Title 5"/>
          <p:cNvSpPr txBox="1">
            <a:spLocks/>
          </p:cNvSpPr>
          <p:nvPr/>
        </p:nvSpPr>
        <p:spPr bwMode="auto">
          <a:xfrm>
            <a:off x="4648200" y="1630363"/>
            <a:ext cx="42767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Everyone has a chance to win</a:t>
            </a:r>
          </a:p>
        </p:txBody>
      </p:sp>
      <p:pic>
        <p:nvPicPr>
          <p:cNvPr id="2048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30480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Box 1"/>
          <p:cNvSpPr txBox="1">
            <a:spLocks noChangeArrowheads="1"/>
          </p:cNvSpPr>
          <p:nvPr/>
        </p:nvSpPr>
        <p:spPr bwMode="auto">
          <a:xfrm>
            <a:off x="990600" y="6400800"/>
            <a:ext cx="2895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**One prize per winner**</a:t>
            </a:r>
          </a:p>
        </p:txBody>
      </p:sp>
    </p:spTree>
    <p:extLst>
      <p:ext uri="{BB962C8B-B14F-4D97-AF65-F5344CB8AC3E}">
        <p14:creationId xmlns:p14="http://schemas.microsoft.com/office/powerpoint/2010/main" val="338075288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0" y="0"/>
            <a:ext cx="9144000" cy="914400"/>
          </a:xfrm>
          <a:solidFill>
            <a:srgbClr val="004280"/>
          </a:solidFill>
          <a:ln>
            <a:solidFill>
              <a:schemeClr val="accent1"/>
            </a:solidFill>
            <a:miter lim="800000"/>
            <a:headEnd/>
            <a:tailEnd/>
          </a:ln>
        </p:spPr>
        <p:txBody>
          <a:bodyPr/>
          <a:lstStyle/>
          <a:p>
            <a:r>
              <a:rPr lang="en-US" altLang="en-US">
                <a:solidFill>
                  <a:schemeClr val="bg1"/>
                </a:solidFill>
              </a:rPr>
              <a:t>Bonus Incentives</a:t>
            </a:r>
          </a:p>
        </p:txBody>
      </p:sp>
      <p:sp>
        <p:nvSpPr>
          <p:cNvPr id="21507" name="Content Placeholder 4"/>
          <p:cNvSpPr>
            <a:spLocks noGrp="1"/>
          </p:cNvSpPr>
          <p:nvPr>
            <p:ph idx="1"/>
          </p:nvPr>
        </p:nvSpPr>
        <p:spPr>
          <a:xfrm>
            <a:off x="228600" y="1066800"/>
            <a:ext cx="8823325" cy="5638800"/>
          </a:xfrm>
        </p:spPr>
        <p:txBody>
          <a:bodyPr/>
          <a:lstStyle/>
          <a:p>
            <a:pPr marL="0" indent="0">
              <a:spcBef>
                <a:spcPct val="0"/>
              </a:spcBef>
              <a:buFont typeface="Arial" panose="020B0604020202020204" pitchFamily="34" charset="0"/>
              <a:buNone/>
            </a:pPr>
            <a:r>
              <a:rPr lang="en-US" altLang="en-US"/>
              <a:t>Popcorn Sale Patches</a:t>
            </a:r>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r>
              <a:rPr lang="en-US" altLang="en-US"/>
              <a:t>Super Saturday Prize</a:t>
            </a:r>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r>
              <a:rPr lang="en-US" altLang="en-US"/>
              <a:t>Pecatonica River Popcorn $2,500 and $4,000 Winners Circle</a:t>
            </a:r>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endParaRPr lang="en-US" altLang="en-US"/>
          </a:p>
        </p:txBody>
      </p:sp>
      <p:sp>
        <p:nvSpPr>
          <p:cNvPr id="21508" name="Content Placeholder 4"/>
          <p:cNvSpPr txBox="1">
            <a:spLocks/>
          </p:cNvSpPr>
          <p:nvPr/>
        </p:nvSpPr>
        <p:spPr bwMode="auto">
          <a:xfrm>
            <a:off x="609600" y="1544638"/>
            <a:ext cx="85344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a:ln>
                  <a:noFill/>
                </a:ln>
                <a:solidFill>
                  <a:srgbClr val="004280"/>
                </a:solidFill>
                <a:effectLst/>
                <a:uLnTx/>
                <a:uFillTx/>
                <a:latin typeface="Calibri" panose="020F0502020204030204" pitchFamily="34" charset="0"/>
                <a:ea typeface="+mn-ea"/>
                <a:cs typeface="Arial" panose="020B0604020202020204" pitchFamily="34" charset="0"/>
              </a:rPr>
              <a:t>Any Scout who sells at least one item will receive a popcorn sale patch.</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4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a:ln>
                  <a:noFill/>
                </a:ln>
                <a:solidFill>
                  <a:srgbClr val="004280"/>
                </a:solidFill>
                <a:effectLst/>
                <a:uLnTx/>
                <a:uFillTx/>
                <a:latin typeface="Calibri" panose="020F0502020204030204" pitchFamily="34" charset="0"/>
                <a:ea typeface="+mn-ea"/>
                <a:cs typeface="Arial" panose="020B0604020202020204" pitchFamily="34" charset="0"/>
              </a:rPr>
              <a:t>Every unit receives a Z-Curve bow to help rocket their sales. Use the bow to generate excitement at the kick off. Use the bow in whatever way helps the unit to get excited about the sale.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a:ln>
                <a:noFill/>
              </a:ln>
              <a:solidFill>
                <a:srgbClr val="00428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412941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2"/>
          <p:cNvSpPr txBox="1">
            <a:spLocks noChangeArrowheads="1"/>
          </p:cNvSpPr>
          <p:nvPr/>
        </p:nvSpPr>
        <p:spPr bwMode="auto">
          <a:xfrm>
            <a:off x="0"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Myriad Pro" pitchFamily="34" charset="0"/>
                <a:ea typeface="MS PGothic" panose="020B0600070205080204" pitchFamily="34" charset="-128"/>
                <a:cs typeface="Arial" panose="020B0604020202020204" pitchFamily="34" charset="0"/>
              </a:rPr>
              <a:t>www.PRPopcorn.com</a:t>
            </a:r>
          </a:p>
        </p:txBody>
      </p:sp>
      <p:sp>
        <p:nvSpPr>
          <p:cNvPr id="9" name="Content Placeholder 6"/>
          <p:cNvSpPr>
            <a:spLocks noGrp="1"/>
          </p:cNvSpPr>
          <p:nvPr>
            <p:ph sz="half" idx="2"/>
          </p:nvPr>
        </p:nvSpPr>
        <p:spPr>
          <a:xfrm>
            <a:off x="0" y="960438"/>
            <a:ext cx="5943600" cy="5897562"/>
          </a:xfrm>
        </p:spPr>
        <p:txBody>
          <a:bodyPr/>
          <a:lstStyle/>
          <a:p>
            <a:pPr marL="0" indent="0">
              <a:buFont typeface="Arial" panose="020B0604020202020204" pitchFamily="34" charset="0"/>
              <a:buNone/>
              <a:defRPr/>
            </a:pPr>
            <a:r>
              <a:rPr lang="en-US" altLang="en-US" dirty="0"/>
              <a:t>         Kernel Tracker App</a:t>
            </a:r>
            <a:endParaRPr lang="en-US" altLang="en-US" b="1" u="sng" dirty="0"/>
          </a:p>
          <a:p>
            <a:pPr>
              <a:buFont typeface="Arial" charset="0"/>
              <a:buChar char="•"/>
              <a:defRPr/>
            </a:pPr>
            <a:r>
              <a:rPr lang="en-US" dirty="0"/>
              <a:t>Kernel Tracker helps you easily manage Show &amp; Sell inventory down to the individual container:  </a:t>
            </a:r>
          </a:p>
          <a:p>
            <a:pPr lvl="1">
              <a:buFont typeface="Arial" charset="0"/>
              <a:buChar char="–"/>
              <a:defRPr/>
            </a:pPr>
            <a:r>
              <a:rPr lang="en-US" dirty="0"/>
              <a:t>Product Received from Council</a:t>
            </a:r>
          </a:p>
          <a:p>
            <a:pPr lvl="1">
              <a:buFont typeface="Arial" charset="0"/>
              <a:buChar char="–"/>
              <a:defRPr/>
            </a:pPr>
            <a:r>
              <a:rPr lang="en-US" dirty="0"/>
              <a:t>Product Given to Scouts</a:t>
            </a:r>
          </a:p>
          <a:p>
            <a:pPr lvl="1">
              <a:buFont typeface="Arial" charset="0"/>
              <a:buChar char="–"/>
              <a:defRPr/>
            </a:pPr>
            <a:r>
              <a:rPr lang="en-US" dirty="0"/>
              <a:t>Product Returned by Scouts</a:t>
            </a:r>
          </a:p>
          <a:p>
            <a:pPr lvl="1">
              <a:buFont typeface="Arial" charset="0"/>
              <a:buChar char="–"/>
              <a:defRPr/>
            </a:pPr>
            <a:r>
              <a:rPr lang="en-US" dirty="0"/>
              <a:t>Product Returned to Council.  </a:t>
            </a:r>
          </a:p>
          <a:p>
            <a:pPr marL="457200" lvl="1" indent="0">
              <a:buFont typeface="Arial" panose="020B0604020202020204" pitchFamily="34" charset="0"/>
              <a:buNone/>
              <a:defRPr/>
            </a:pPr>
            <a:r>
              <a:rPr lang="en-US" dirty="0"/>
              <a:t>You can even see exactly what products each Scout has checked out and how much they owe.</a:t>
            </a:r>
            <a:endParaRPr lang="en-US" altLang="en-US" dirty="0"/>
          </a:p>
        </p:txBody>
      </p:sp>
      <p:pic>
        <p:nvPicPr>
          <p:cNvPr id="22532" name="Picture 2" descr="C:\Users\briana\Desktop\App Icons\AppIcon50x50@2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0445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5889625"/>
            <a:ext cx="1806575"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888038"/>
            <a:ext cx="20066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235075"/>
            <a:ext cx="32464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6" name="Picture 12"/>
          <p:cNvPicPr>
            <a:picLocks noChangeAspect="1" noChangeArrowheads="1"/>
          </p:cNvPicPr>
          <p:nvPr/>
        </p:nvPicPr>
        <p:blipFill>
          <a:blip r:embed="rId6">
            <a:extLst>
              <a:ext uri="{28A0092B-C50C-407E-A947-70E740481C1C}">
                <a14:useLocalDpi xmlns:a14="http://schemas.microsoft.com/office/drawing/2010/main" val="0"/>
              </a:ext>
            </a:extLst>
          </a:blip>
          <a:srcRect b="45625"/>
          <a:stretch>
            <a:fillRect/>
          </a:stretch>
        </p:blipFill>
        <p:spPr bwMode="auto">
          <a:xfrm>
            <a:off x="6129338" y="3581400"/>
            <a:ext cx="2570162"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19715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PR Popcorn- Proprietary and Confidential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l="23021" t="6876" r="23038" b="22084"/>
          <a:stretch>
            <a:fillRect/>
          </a:stretch>
        </p:blipFill>
        <p:spPr bwMode="auto">
          <a:xfrm>
            <a:off x="22225" y="152400"/>
            <a:ext cx="9099550" cy="649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1872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PR Popcorn- Proprietary and Confidential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l="25391" t="6876" r="26198"/>
          <a:stretch>
            <a:fillRect/>
          </a:stretch>
        </p:blipFill>
        <p:spPr bwMode="auto">
          <a:xfrm>
            <a:off x="1368425" y="152400"/>
            <a:ext cx="6407150" cy="667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Rectangle 12"/>
          <p:cNvSpPr>
            <a:spLocks noGrp="1" noChangeArrowheads="1"/>
          </p:cNvSpPr>
          <p:nvPr>
            <p:ph type="title"/>
          </p:nvPr>
        </p:nvSpPr>
        <p:spPr>
          <a:xfrm>
            <a:off x="-9525" y="0"/>
            <a:ext cx="9144000" cy="914400"/>
          </a:xfrm>
          <a:solidFill>
            <a:srgbClr val="004280"/>
          </a:solidFill>
        </p:spPr>
        <p:txBody>
          <a:bodyPr/>
          <a:lstStyle/>
          <a:p>
            <a:r>
              <a:rPr lang="en-US" altLang="en-US" sz="5400" b="1">
                <a:solidFill>
                  <a:schemeClr val="bg1"/>
                </a:solidFill>
                <a:latin typeface="Myriad Pro" pitchFamily="34" charset="0"/>
                <a:ea typeface="MS PGothic" panose="020B0600070205080204" pitchFamily="34" charset="-128"/>
              </a:rPr>
              <a:t>Helpful Tips</a:t>
            </a:r>
          </a:p>
        </p:txBody>
      </p:sp>
    </p:spTree>
    <p:extLst>
      <p:ext uri="{BB962C8B-B14F-4D97-AF65-F5344CB8AC3E}">
        <p14:creationId xmlns:p14="http://schemas.microsoft.com/office/powerpoint/2010/main" val="11203144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l="22006" t="7143" r="22054" b="13541"/>
          <a:stretch>
            <a:fillRect/>
          </a:stretch>
        </p:blipFill>
        <p:spPr bwMode="auto">
          <a:xfrm>
            <a:off x="703263" y="914400"/>
            <a:ext cx="77374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Rectangle 12"/>
          <p:cNvSpPr txBox="1">
            <a:spLocks noChangeArrowheads="1"/>
          </p:cNvSpPr>
          <p:nvPr/>
        </p:nvSpPr>
        <p:spPr bwMode="auto">
          <a:xfrm>
            <a:off x="-9525"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Myriad Pro" pitchFamily="34" charset="0"/>
                <a:ea typeface="MS PGothic" panose="020B0600070205080204" pitchFamily="34" charset="-128"/>
                <a:cs typeface="Arial" panose="020B0604020202020204" pitchFamily="34" charset="0"/>
              </a:rPr>
              <a:t>Donation Receipts</a:t>
            </a:r>
          </a:p>
        </p:txBody>
      </p:sp>
    </p:spTree>
    <p:extLst>
      <p:ext uri="{BB962C8B-B14F-4D97-AF65-F5344CB8AC3E}">
        <p14:creationId xmlns:p14="http://schemas.microsoft.com/office/powerpoint/2010/main" val="425970971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2"/>
          <p:cNvSpPr txBox="1">
            <a:spLocks noChangeArrowheads="1"/>
          </p:cNvSpPr>
          <p:nvPr/>
        </p:nvSpPr>
        <p:spPr bwMode="auto">
          <a:xfrm>
            <a:off x="-9525"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300" b="1" i="0" u="none" strike="noStrike" kern="1200" cap="none" spc="0" normalizeH="0" baseline="0" noProof="0">
                <a:ln>
                  <a:noFill/>
                </a:ln>
                <a:solidFill>
                  <a:prstClr val="white"/>
                </a:solidFill>
                <a:effectLst/>
                <a:uLnTx/>
                <a:uFillTx/>
                <a:latin typeface="Myriad Pro" pitchFamily="34" charset="0"/>
                <a:ea typeface="MS PGothic" panose="020B0600070205080204" pitchFamily="34" charset="-128"/>
                <a:cs typeface="Arial" panose="020B0604020202020204" pitchFamily="34" charset="0"/>
              </a:rPr>
              <a:t>Sorry We Missed You Cards</a:t>
            </a: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l="16588" t="11459" r="51588" b="55208"/>
          <a:stretch>
            <a:fillRect/>
          </a:stretch>
        </p:blipFill>
        <p:spPr bwMode="auto">
          <a:xfrm>
            <a:off x="1268413" y="1981200"/>
            <a:ext cx="6607175" cy="374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5974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l="24020" t="6548" r="22620" b="15475"/>
          <a:stretch>
            <a:fillRect/>
          </a:stretch>
        </p:blipFill>
        <p:spPr bwMode="auto">
          <a:xfrm>
            <a:off x="817563" y="914400"/>
            <a:ext cx="75088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Rectangle 12"/>
          <p:cNvSpPr txBox="1">
            <a:spLocks noChangeArrowheads="1"/>
          </p:cNvSpPr>
          <p:nvPr/>
        </p:nvSpPr>
        <p:spPr bwMode="auto">
          <a:xfrm>
            <a:off x="-9525"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Myriad Pro" pitchFamily="34" charset="0"/>
                <a:ea typeface="MS PGothic" panose="020B0600070205080204" pitchFamily="34" charset="-128"/>
                <a:cs typeface="Arial" panose="020B0604020202020204" pitchFamily="34" charset="0"/>
              </a:rPr>
              <a:t>Popcorn Receipts</a:t>
            </a:r>
          </a:p>
        </p:txBody>
      </p:sp>
    </p:spTree>
    <p:extLst>
      <p:ext uri="{BB962C8B-B14F-4D97-AF65-F5344CB8AC3E}">
        <p14:creationId xmlns:p14="http://schemas.microsoft.com/office/powerpoint/2010/main" val="12620945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6" name="TextBox 5"/>
          <p:cNvSpPr txBox="1"/>
          <p:nvPr/>
        </p:nvSpPr>
        <p:spPr>
          <a:xfrm>
            <a:off x="511413" y="666224"/>
            <a:ext cx="7911548" cy="5816977"/>
          </a:xfrm>
          <a:prstGeom prst="rect">
            <a:avLst/>
          </a:prstGeom>
          <a:noFill/>
        </p:spPr>
        <p:txBody>
          <a:bodyPr wrap="square" rtlCol="0">
            <a:spAutoFit/>
          </a:bodyPr>
          <a:lstStyle/>
          <a:p>
            <a:pPr algn="ctr"/>
            <a:r>
              <a:rPr lang="en-US" sz="2400" b="1" u="sng" dirty="0">
                <a:latin typeface="BD Cartoon Shout" panose="02000000000000000000" pitchFamily="2" charset="0"/>
              </a:rPr>
              <a:t>Three Harbors Council 2017 Wreath Sale </a:t>
            </a:r>
          </a:p>
          <a:p>
            <a:pPr algn="ctr"/>
            <a:endParaRPr lang="en-US" dirty="0"/>
          </a:p>
          <a:p>
            <a:pPr algn="ctr"/>
            <a:r>
              <a:rPr lang="en-US" dirty="0">
                <a:solidFill>
                  <a:srgbClr val="000000"/>
                </a:solidFill>
                <a:latin typeface="Cartoonero" panose="02000500000000000000" pitchFamily="2" charset="0"/>
              </a:rPr>
              <a:t>A council wide program focused to sell unique, quality evergreen products in Southeast Wisconsin.</a:t>
            </a:r>
          </a:p>
          <a:p>
            <a:endParaRPr lang="en-US" dirty="0">
              <a:solidFill>
                <a:srgbClr val="000000"/>
              </a:solidFill>
              <a:latin typeface="Cartoonero" panose="02000500000000000000" pitchFamily="2" charset="0"/>
            </a:endParaRPr>
          </a:p>
          <a:p>
            <a:pPr marL="285750" indent="-285750">
              <a:buFont typeface="Arial" panose="020B0604020202020204" pitchFamily="34" charset="0"/>
              <a:buChar char="•"/>
            </a:pPr>
            <a:r>
              <a:rPr lang="en-US" dirty="0">
                <a:solidFill>
                  <a:srgbClr val="000000"/>
                </a:solidFill>
                <a:latin typeface="Cartoonero" panose="02000500000000000000" pitchFamily="2" charset="0"/>
              </a:rPr>
              <a:t>Sale begins on September 15 and ends October 16</a:t>
            </a:r>
          </a:p>
          <a:p>
            <a:pPr marL="285750" indent="-285750">
              <a:buFont typeface="Arial" panose="020B0604020202020204" pitchFamily="34" charset="0"/>
              <a:buChar char="•"/>
            </a:pPr>
            <a:r>
              <a:rPr lang="en-US" dirty="0">
                <a:solidFill>
                  <a:srgbClr val="000000"/>
                </a:solidFill>
                <a:latin typeface="Cartoonero" panose="02000500000000000000" pitchFamily="2" charset="0"/>
              </a:rPr>
              <a:t>Orders are entered online by November 5</a:t>
            </a:r>
            <a:r>
              <a:rPr lang="en-US" baseline="30000" dirty="0">
                <a:solidFill>
                  <a:srgbClr val="000000"/>
                </a:solidFill>
                <a:latin typeface="Cartoonero" panose="02000500000000000000" pitchFamily="2" charset="0"/>
              </a:rPr>
              <a:t>th</a:t>
            </a:r>
            <a:endParaRPr lang="en-US" dirty="0">
              <a:solidFill>
                <a:srgbClr val="000000"/>
              </a:solidFill>
              <a:latin typeface="Cartoonero" panose="02000500000000000000" pitchFamily="2" charset="0"/>
            </a:endParaRPr>
          </a:p>
          <a:p>
            <a:pPr marL="285750" indent="-285750">
              <a:buFont typeface="Arial" panose="020B0604020202020204" pitchFamily="34" charset="0"/>
              <a:buChar char="•"/>
            </a:pPr>
            <a:r>
              <a:rPr lang="en-US" dirty="0">
                <a:solidFill>
                  <a:srgbClr val="000000"/>
                </a:solidFill>
                <a:latin typeface="Cartoonero" panose="02000500000000000000" pitchFamily="2" charset="0"/>
              </a:rPr>
              <a:t>Orders picked up on November 11</a:t>
            </a:r>
            <a:r>
              <a:rPr lang="en-US" baseline="30000" dirty="0">
                <a:solidFill>
                  <a:srgbClr val="000000"/>
                </a:solidFill>
                <a:latin typeface="Cartoonero" panose="02000500000000000000" pitchFamily="2" charset="0"/>
              </a:rPr>
              <a:t>th</a:t>
            </a:r>
            <a:r>
              <a:rPr lang="en-US" dirty="0">
                <a:solidFill>
                  <a:srgbClr val="000000"/>
                </a:solidFill>
                <a:latin typeface="Cartoonero" panose="02000500000000000000" pitchFamily="2" charset="0"/>
              </a:rPr>
              <a:t> </a:t>
            </a:r>
          </a:p>
          <a:p>
            <a:pPr marL="285750" indent="-285750">
              <a:buFont typeface="Arial" panose="020B0604020202020204" pitchFamily="34" charset="0"/>
              <a:buChar char="•"/>
            </a:pPr>
            <a:r>
              <a:rPr lang="en-US" dirty="0">
                <a:solidFill>
                  <a:srgbClr val="000000"/>
                </a:solidFill>
                <a:latin typeface="Cartoonero" panose="02000500000000000000" pitchFamily="2" charset="0"/>
              </a:rPr>
              <a:t>Payment due on November 11th, the Council will cash </a:t>
            </a:r>
          </a:p>
          <a:p>
            <a:pPr marL="137160" indent="0">
              <a:buNone/>
            </a:pPr>
            <a:r>
              <a:rPr lang="en-US" dirty="0">
                <a:solidFill>
                  <a:srgbClr val="000000"/>
                </a:solidFill>
                <a:latin typeface="Cartoonero" panose="02000500000000000000" pitchFamily="2" charset="0"/>
              </a:rPr>
              <a:t>     post-dated checks made out to BSA on December 5</a:t>
            </a:r>
            <a:r>
              <a:rPr lang="en-US" baseline="30000" dirty="0">
                <a:solidFill>
                  <a:srgbClr val="000000"/>
                </a:solidFill>
                <a:latin typeface="Cartoonero" panose="02000500000000000000" pitchFamily="2" charset="0"/>
              </a:rPr>
              <a:t>th</a:t>
            </a:r>
            <a:r>
              <a:rPr lang="en-US" dirty="0">
                <a:solidFill>
                  <a:srgbClr val="000000"/>
                </a:solidFill>
                <a:latin typeface="Cartoonero" panose="02000500000000000000" pitchFamily="2" charset="0"/>
              </a:rPr>
              <a:t>. </a:t>
            </a:r>
          </a:p>
          <a:p>
            <a:pPr marL="285750" indent="-285750">
              <a:buFont typeface="Arial" panose="020B0604020202020204" pitchFamily="34" charset="0"/>
              <a:buChar char="•"/>
            </a:pPr>
            <a:r>
              <a:rPr lang="en-US" dirty="0">
                <a:solidFill>
                  <a:srgbClr val="000000"/>
                </a:solidFill>
                <a:latin typeface="Cartoonero" panose="02000500000000000000" pitchFamily="2" charset="0"/>
              </a:rPr>
              <a:t>Two convenient pick up locations:</a:t>
            </a:r>
          </a:p>
          <a:p>
            <a:pPr marL="137160" indent="0">
              <a:lnSpc>
                <a:spcPct val="100000"/>
              </a:lnSpc>
              <a:spcBef>
                <a:spcPts val="0"/>
              </a:spcBef>
              <a:buNone/>
            </a:pPr>
            <a:r>
              <a:rPr lang="en-US" dirty="0">
                <a:solidFill>
                  <a:srgbClr val="002060"/>
                </a:solidFill>
                <a:latin typeface="Cartoonero" panose="02000500000000000000" pitchFamily="2" charset="0"/>
              </a:rPr>
              <a:t>        </a:t>
            </a:r>
            <a:r>
              <a:rPr lang="en-US" dirty="0">
                <a:solidFill>
                  <a:srgbClr val="FF0000"/>
                </a:solidFill>
                <a:latin typeface="Cartoonero" panose="02000500000000000000" pitchFamily="2" charset="0"/>
              </a:rPr>
              <a:t> South - Camp Oh-Da-</a:t>
            </a:r>
            <a:r>
              <a:rPr lang="en-US" dirty="0" err="1">
                <a:solidFill>
                  <a:srgbClr val="FF0000"/>
                </a:solidFill>
                <a:latin typeface="Cartoonero" panose="02000500000000000000" pitchFamily="2" charset="0"/>
              </a:rPr>
              <a:t>Ko</a:t>
            </a:r>
            <a:r>
              <a:rPr lang="en-US" dirty="0">
                <a:solidFill>
                  <a:srgbClr val="FF0000"/>
                </a:solidFill>
                <a:latin typeface="Cartoonero" panose="02000500000000000000" pitchFamily="2" charset="0"/>
              </a:rPr>
              <a:t>-Ta in Burlington</a:t>
            </a:r>
          </a:p>
          <a:p>
            <a:pPr marL="137160" indent="0">
              <a:lnSpc>
                <a:spcPct val="100000"/>
              </a:lnSpc>
              <a:spcBef>
                <a:spcPts val="0"/>
              </a:spcBef>
              <a:buNone/>
            </a:pPr>
            <a:r>
              <a:rPr lang="en-US" dirty="0">
                <a:solidFill>
                  <a:srgbClr val="FF0000"/>
                </a:solidFill>
                <a:latin typeface="Cartoonero" panose="02000500000000000000" pitchFamily="2" charset="0"/>
              </a:rPr>
              <a:t>         North - State Fair Park in West Allis</a:t>
            </a:r>
          </a:p>
          <a:p>
            <a:pPr marL="137160" indent="0" algn="ctr">
              <a:lnSpc>
                <a:spcPct val="100000"/>
              </a:lnSpc>
              <a:spcBef>
                <a:spcPts val="0"/>
              </a:spcBef>
              <a:buNone/>
            </a:pPr>
            <a:r>
              <a:rPr lang="en-US" dirty="0">
                <a:solidFill>
                  <a:srgbClr val="FF0000"/>
                </a:solidFill>
                <a:latin typeface="Cartoonero" panose="02000500000000000000" pitchFamily="2" charset="0"/>
              </a:rPr>
              <a:t>        </a:t>
            </a:r>
            <a:r>
              <a:rPr lang="en-US" b="1" dirty="0">
                <a:latin typeface="Cartoonero" panose="02000500000000000000" pitchFamily="2" charset="0"/>
              </a:rPr>
              <a:t>To Place an Order:</a:t>
            </a:r>
            <a:br>
              <a:rPr lang="en-US" b="1" dirty="0">
                <a:latin typeface="Cartoonero" panose="02000500000000000000" pitchFamily="2" charset="0"/>
              </a:rPr>
            </a:br>
            <a:r>
              <a:rPr lang="en-US" dirty="0">
                <a:latin typeface="Cartoonero" panose="02000500000000000000" pitchFamily="2" charset="0"/>
              </a:rPr>
              <a:t>Head to </a:t>
            </a:r>
            <a:r>
              <a:rPr lang="en-US" dirty="0">
                <a:latin typeface="Cartoonero" panose="02000500000000000000" pitchFamily="2" charset="0"/>
                <a:hlinkClick r:id="rId3"/>
              </a:rPr>
              <a:t>www.ThreeHarborsScouting.org/ProductSale</a:t>
            </a:r>
            <a:r>
              <a:rPr lang="en-US" dirty="0">
                <a:latin typeface="Cartoonero" panose="02000500000000000000" pitchFamily="2" charset="0"/>
              </a:rPr>
              <a:t> and click North</a:t>
            </a:r>
            <a:br>
              <a:rPr lang="en-US" dirty="0">
                <a:latin typeface="Cartoonero" panose="02000500000000000000" pitchFamily="2" charset="0"/>
              </a:rPr>
            </a:br>
            <a:r>
              <a:rPr lang="en-US" dirty="0">
                <a:latin typeface="Cartoonero" panose="02000500000000000000" pitchFamily="2" charset="0"/>
              </a:rPr>
              <a:t>for State Fair Orders or South for Oh-Da-</a:t>
            </a:r>
            <a:r>
              <a:rPr lang="en-US" dirty="0" err="1">
                <a:latin typeface="Cartoonero" panose="02000500000000000000" pitchFamily="2" charset="0"/>
              </a:rPr>
              <a:t>Ko</a:t>
            </a:r>
            <a:r>
              <a:rPr lang="en-US" dirty="0">
                <a:latin typeface="Cartoonero" panose="02000500000000000000" pitchFamily="2" charset="0"/>
              </a:rPr>
              <a:t>-Ta orders. If you have an </a:t>
            </a:r>
            <a:br>
              <a:rPr lang="en-US" dirty="0">
                <a:latin typeface="Cartoonero" panose="02000500000000000000" pitchFamily="2" charset="0"/>
              </a:rPr>
            </a:br>
            <a:r>
              <a:rPr lang="en-US" dirty="0">
                <a:latin typeface="Cartoonero" panose="02000500000000000000" pitchFamily="2" charset="0"/>
              </a:rPr>
              <a:t>    existing username and password, you can log in and continue. If you</a:t>
            </a:r>
            <a:br>
              <a:rPr lang="en-US" dirty="0">
                <a:latin typeface="Cartoonero" panose="02000500000000000000" pitchFamily="2" charset="0"/>
              </a:rPr>
            </a:br>
            <a:r>
              <a:rPr lang="en-US" dirty="0">
                <a:latin typeface="Cartoonero" panose="02000500000000000000" pitchFamily="2" charset="0"/>
              </a:rPr>
              <a:t>       are new, please click “Request New Account.” Once approved, </a:t>
            </a:r>
            <a:br>
              <a:rPr lang="en-US" dirty="0">
                <a:latin typeface="Cartoonero" panose="02000500000000000000" pitchFamily="2" charset="0"/>
              </a:rPr>
            </a:br>
            <a:r>
              <a:rPr lang="en-US" dirty="0">
                <a:latin typeface="Cartoonero" panose="02000500000000000000" pitchFamily="2" charset="0"/>
              </a:rPr>
              <a:t>you can place your order.</a:t>
            </a:r>
          </a:p>
          <a:p>
            <a:pPr algn="ctr"/>
            <a:endParaRPr lang="en-US" dirty="0"/>
          </a:p>
        </p:txBody>
      </p:sp>
    </p:spTree>
    <p:extLst>
      <p:ext uri="{BB962C8B-B14F-4D97-AF65-F5344CB8AC3E}">
        <p14:creationId xmlns:p14="http://schemas.microsoft.com/office/powerpoint/2010/main" val="794589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PR Popcorn- Proprietary and Confidential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l="25391" t="7292" r="26085" b="24792"/>
          <a:stretch>
            <a:fillRect/>
          </a:stretch>
        </p:blipFill>
        <p:spPr bwMode="auto">
          <a:xfrm>
            <a:off x="350838" y="457200"/>
            <a:ext cx="844232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6" name="Rectangle 12"/>
          <p:cNvSpPr txBox="1">
            <a:spLocks noChangeArrowheads="1"/>
          </p:cNvSpPr>
          <p:nvPr/>
        </p:nvSpPr>
        <p:spPr bwMode="auto">
          <a:xfrm>
            <a:off x="-9525"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Myriad Pro" pitchFamily="34" charset="0"/>
                <a:ea typeface="MS PGothic" panose="020B0600070205080204" pitchFamily="34" charset="-128"/>
                <a:cs typeface="Arial" panose="020B0604020202020204" pitchFamily="34" charset="0"/>
              </a:rPr>
              <a:t>Nutritional Information</a:t>
            </a:r>
          </a:p>
        </p:txBody>
      </p:sp>
    </p:spTree>
    <p:extLst>
      <p:ext uri="{BB962C8B-B14F-4D97-AF65-F5344CB8AC3E}">
        <p14:creationId xmlns:p14="http://schemas.microsoft.com/office/powerpoint/2010/main" val="407662514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PR Popcorn- Proprietary and Confidential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9699" name="Rectangle 12"/>
          <p:cNvSpPr txBox="1">
            <a:spLocks noChangeArrowheads="1"/>
          </p:cNvSpPr>
          <p:nvPr/>
        </p:nvSpPr>
        <p:spPr bwMode="auto">
          <a:xfrm>
            <a:off x="-9525"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prstClr val="white"/>
                </a:solidFill>
                <a:effectLst/>
                <a:uLnTx/>
                <a:uFillTx/>
                <a:latin typeface="Myriad Pro" pitchFamily="34" charset="0"/>
                <a:ea typeface="MS PGothic" panose="020B0600070205080204" pitchFamily="34" charset="-128"/>
                <a:cs typeface="Arial" panose="020B0604020202020204" pitchFamily="34" charset="0"/>
              </a:rPr>
              <a:t>Tasting Kit Cards</a:t>
            </a:r>
          </a:p>
        </p:txBody>
      </p:sp>
      <p:pic>
        <p:nvPicPr>
          <p:cNvPr id="29700" name="Picture 6" descr="C:\Users\leanneb.DOMAIN\Desktop\Tasting Kit T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6327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79656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txBox="1">
            <a:spLocks/>
          </p:cNvSpPr>
          <p:nvPr/>
        </p:nvSpPr>
        <p:spPr bwMode="auto">
          <a:xfrm>
            <a:off x="0" y="0"/>
            <a:ext cx="9144000" cy="914400"/>
          </a:xfrm>
          <a:prstGeom prst="rect">
            <a:avLst/>
          </a:prstGeom>
          <a:solidFill>
            <a:srgbClr val="004280"/>
          </a:solidFill>
          <a:ln w="9525">
            <a:solidFill>
              <a:schemeClr val="accent1"/>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Scout Boss</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l="25673" t="9375" r="25427" b="28993"/>
          <a:stretch>
            <a:fillRect/>
          </a:stretch>
        </p:blipFill>
        <p:spPr bwMode="auto">
          <a:xfrm>
            <a:off x="17463" y="914400"/>
            <a:ext cx="9109075" cy="621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46895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txBox="1">
            <a:spLocks/>
          </p:cNvSpPr>
          <p:nvPr/>
        </p:nvSpPr>
        <p:spPr bwMode="auto">
          <a:xfrm>
            <a:off x="0" y="0"/>
            <a:ext cx="9144000" cy="914400"/>
          </a:xfrm>
          <a:prstGeom prst="rect">
            <a:avLst/>
          </a:prstGeom>
          <a:solidFill>
            <a:srgbClr val="004280"/>
          </a:solidFill>
          <a:ln w="9525">
            <a:solidFill>
              <a:schemeClr val="accent1"/>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Scout Boss</a:t>
            </a: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990600"/>
            <a:ext cx="5751512" cy="575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1731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noChangeArrowheads="1"/>
          </p:cNvPicPr>
          <p:nvPr/>
        </p:nvPicPr>
        <p:blipFill>
          <a:blip r:embed="rId2">
            <a:extLst>
              <a:ext uri="{28A0092B-C50C-407E-A947-70E740481C1C}">
                <a14:useLocalDpi xmlns:a14="http://schemas.microsoft.com/office/drawing/2010/main" val="0"/>
              </a:ext>
            </a:extLst>
          </a:blip>
          <a:srcRect l="27658" t="8472" r="28706" b="4485"/>
          <a:stretch>
            <a:fillRect/>
          </a:stretch>
        </p:blipFill>
        <p:spPr bwMode="auto">
          <a:xfrm>
            <a:off x="0" y="914400"/>
            <a:ext cx="529748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Title 3"/>
          <p:cNvSpPr txBox="1">
            <a:spLocks/>
          </p:cNvSpPr>
          <p:nvPr/>
        </p:nvSpPr>
        <p:spPr bwMode="auto">
          <a:xfrm>
            <a:off x="0" y="0"/>
            <a:ext cx="9144000" cy="914400"/>
          </a:xfrm>
          <a:prstGeom prst="rect">
            <a:avLst/>
          </a:prstGeom>
          <a:solidFill>
            <a:srgbClr val="004280"/>
          </a:solidFill>
          <a:ln w="9525">
            <a:solidFill>
              <a:schemeClr val="accent1"/>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Scout Boss</a:t>
            </a:r>
          </a:p>
        </p:txBody>
      </p:sp>
      <p:sp>
        <p:nvSpPr>
          <p:cNvPr id="32772" name="Content Placeholder 5"/>
          <p:cNvSpPr>
            <a:spLocks noGrp="1"/>
          </p:cNvSpPr>
          <p:nvPr>
            <p:ph sz="half" idx="2"/>
          </p:nvPr>
        </p:nvSpPr>
        <p:spPr>
          <a:xfrm>
            <a:off x="5181600" y="1219200"/>
            <a:ext cx="3962400" cy="4525963"/>
          </a:xfrm>
        </p:spPr>
        <p:txBody>
          <a:bodyPr>
            <a:normAutofit fontScale="92500" lnSpcReduction="10000"/>
          </a:bodyPr>
          <a:lstStyle/>
          <a:p>
            <a:pPr marL="0" indent="0">
              <a:buFont typeface="Arial" panose="020B0604020202020204" pitchFamily="34" charset="0"/>
              <a:buNone/>
              <a:defRPr/>
            </a:pPr>
            <a:r>
              <a:rPr lang="en-US" altLang="en-US"/>
              <a:t>Show-N-Sell orders are ordered in cases only.</a:t>
            </a:r>
          </a:p>
          <a:p>
            <a:pPr marL="0" indent="0">
              <a:buFont typeface="Arial" panose="020B0604020202020204" pitchFamily="34" charset="0"/>
              <a:buNone/>
              <a:defRPr/>
            </a:pPr>
            <a:endParaRPr lang="en-US" altLang="en-US"/>
          </a:p>
          <a:p>
            <a:pPr marL="0" indent="0">
              <a:buFont typeface="Arial" panose="020B0604020202020204" pitchFamily="34" charset="0"/>
              <a:buNone/>
              <a:defRPr/>
            </a:pPr>
            <a:r>
              <a:rPr lang="en-US" altLang="en-US"/>
              <a:t>Take Orders are ordered in containers only.</a:t>
            </a:r>
          </a:p>
          <a:p>
            <a:pPr marL="0" indent="0">
              <a:buFont typeface="Arial" panose="020B0604020202020204" pitchFamily="34" charset="0"/>
              <a:buNone/>
              <a:defRPr/>
            </a:pPr>
            <a:endParaRPr lang="en-US" altLang="en-US"/>
          </a:p>
          <a:p>
            <a:pPr marL="0" indent="0">
              <a:buFont typeface="Arial" panose="020B0604020202020204" pitchFamily="34" charset="0"/>
              <a:buNone/>
              <a:defRPr/>
            </a:pPr>
            <a:r>
              <a:rPr lang="en-US" altLang="en-US"/>
              <a:t>You have the ability to edit your order by logging into your unit profile up until the council approves the order.</a:t>
            </a:r>
          </a:p>
        </p:txBody>
      </p:sp>
      <p:cxnSp>
        <p:nvCxnSpPr>
          <p:cNvPr id="8" name="Straight Arrow Connector 7"/>
          <p:cNvCxnSpPr/>
          <p:nvPr/>
        </p:nvCxnSpPr>
        <p:spPr>
          <a:xfrm flipH="1">
            <a:off x="2133600" y="1600200"/>
            <a:ext cx="3048000" cy="495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895600" y="2362200"/>
            <a:ext cx="22860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09841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l="25677" t="9209" r="25586" b="33122"/>
          <a:stretch>
            <a:fillRect/>
          </a:stretch>
        </p:blipFill>
        <p:spPr bwMode="auto">
          <a:xfrm>
            <a:off x="292100" y="1143000"/>
            <a:ext cx="8559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Title 3"/>
          <p:cNvSpPr txBox="1">
            <a:spLocks/>
          </p:cNvSpPr>
          <p:nvPr/>
        </p:nvSpPr>
        <p:spPr bwMode="auto">
          <a:xfrm>
            <a:off x="0" y="0"/>
            <a:ext cx="9144000" cy="914400"/>
          </a:xfrm>
          <a:prstGeom prst="rect">
            <a:avLst/>
          </a:prstGeom>
          <a:solidFill>
            <a:srgbClr val="004280"/>
          </a:solidFill>
          <a:ln w="9525">
            <a:solidFill>
              <a:schemeClr val="accent1"/>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Scout Boss</a:t>
            </a:r>
          </a:p>
        </p:txBody>
      </p:sp>
    </p:spTree>
    <p:extLst>
      <p:ext uri="{BB962C8B-B14F-4D97-AF65-F5344CB8AC3E}">
        <p14:creationId xmlns:p14="http://schemas.microsoft.com/office/powerpoint/2010/main" val="341054506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l="25595" t="9209" r="25668" b="16969"/>
          <a:stretch>
            <a:fillRect/>
          </a:stretch>
        </p:blipFill>
        <p:spPr bwMode="auto">
          <a:xfrm>
            <a:off x="1062038" y="990600"/>
            <a:ext cx="7019925" cy="576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Title 3"/>
          <p:cNvSpPr txBox="1">
            <a:spLocks/>
          </p:cNvSpPr>
          <p:nvPr/>
        </p:nvSpPr>
        <p:spPr bwMode="auto">
          <a:xfrm>
            <a:off x="0" y="0"/>
            <a:ext cx="9144000" cy="914400"/>
          </a:xfrm>
          <a:prstGeom prst="rect">
            <a:avLst/>
          </a:prstGeom>
          <a:solidFill>
            <a:srgbClr val="004280"/>
          </a:solidFill>
          <a:ln w="9525">
            <a:solidFill>
              <a:schemeClr val="accent1"/>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Scout Boss</a:t>
            </a:r>
          </a:p>
        </p:txBody>
      </p:sp>
    </p:spTree>
    <p:extLst>
      <p:ext uri="{BB962C8B-B14F-4D97-AF65-F5344CB8AC3E}">
        <p14:creationId xmlns:p14="http://schemas.microsoft.com/office/powerpoint/2010/main" val="87133073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
          <p:cNvSpPr txBox="1">
            <a:spLocks noChangeArrowheads="1"/>
          </p:cNvSpPr>
          <p:nvPr/>
        </p:nvSpPr>
        <p:spPr bwMode="auto">
          <a:xfrm>
            <a:off x="1066800" y="1371600"/>
            <a:ext cx="716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Myriad Pro" pitchFamily="34" charset="0"/>
                <a:ea typeface="+mn-ea"/>
                <a:cs typeface="Arial" panose="020B0604020202020204" pitchFamily="34" charset="0"/>
              </a:rPr>
              <a:t>Questions or Comments?</a:t>
            </a:r>
          </a:p>
        </p:txBody>
      </p:sp>
      <p:pic>
        <p:nvPicPr>
          <p:cNvPr id="35843" name="Picture 6" descr="Pecatonica River 2 Kids Logo-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2514600"/>
            <a:ext cx="4826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12"/>
          <p:cNvSpPr>
            <a:spLocks noGrp="1" noChangeArrowheads="1"/>
          </p:cNvSpPr>
          <p:nvPr>
            <p:ph type="title"/>
          </p:nvPr>
        </p:nvSpPr>
        <p:spPr>
          <a:xfrm>
            <a:off x="-9525" y="0"/>
            <a:ext cx="9144000" cy="914400"/>
          </a:xfrm>
          <a:solidFill>
            <a:srgbClr val="004280"/>
          </a:solidFill>
        </p:spPr>
        <p:txBody>
          <a:bodyPr/>
          <a:lstStyle/>
          <a:p>
            <a:r>
              <a:rPr lang="en-US" altLang="en-US" sz="5400" b="1">
                <a:solidFill>
                  <a:schemeClr val="bg1"/>
                </a:solidFill>
                <a:latin typeface="Myriad Pro" pitchFamily="34" charset="0"/>
                <a:ea typeface="MS PGothic" panose="020B0600070205080204" pitchFamily="34" charset="-128"/>
              </a:rPr>
              <a:t>Thank You!</a:t>
            </a:r>
          </a:p>
        </p:txBody>
      </p:sp>
    </p:spTree>
    <p:extLst>
      <p:ext uri="{BB962C8B-B14F-4D97-AF65-F5344CB8AC3E}">
        <p14:creationId xmlns:p14="http://schemas.microsoft.com/office/powerpoint/2010/main" val="358410271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1677C8"/>
                </a:solidFill>
                <a:latin typeface="BD Cartoon Shout" panose="02000000000000000000" pitchFamily="2" charset="0"/>
              </a:rPr>
              <a:t>Important Dates</a:t>
            </a:r>
          </a:p>
        </p:txBody>
      </p:sp>
      <p:sp>
        <p:nvSpPr>
          <p:cNvPr id="3" name="Content Placeholder 2"/>
          <p:cNvSpPr>
            <a:spLocks noGrp="1"/>
          </p:cNvSpPr>
          <p:nvPr>
            <p:ph idx="1"/>
          </p:nvPr>
        </p:nvSpPr>
        <p:spPr>
          <a:xfrm>
            <a:off x="628650" y="1690689"/>
            <a:ext cx="7886700" cy="4486274"/>
          </a:xfrm>
        </p:spPr>
        <p:txBody>
          <a:bodyPr>
            <a:normAutofit/>
          </a:bodyPr>
          <a:lstStyle/>
          <a:p>
            <a:pPr lvl="1"/>
            <a:r>
              <a:rPr lang="en-US" b="1" dirty="0">
                <a:solidFill>
                  <a:srgbClr val="C21306"/>
                </a:solidFill>
                <a:latin typeface="Cartoonero" panose="02000500000000000000" pitchFamily="2" charset="0"/>
              </a:rPr>
              <a:t>August 30 </a:t>
            </a:r>
            <a:r>
              <a:rPr lang="en-US" dirty="0">
                <a:latin typeface="Cartoonero" panose="02000500000000000000" pitchFamily="2" charset="0"/>
              </a:rPr>
              <a:t>Show &amp; Sell Orders Due Online by Units</a:t>
            </a:r>
          </a:p>
          <a:p>
            <a:pPr lvl="1"/>
            <a:r>
              <a:rPr lang="en-US" b="1" dirty="0">
                <a:solidFill>
                  <a:srgbClr val="C21306"/>
                </a:solidFill>
                <a:latin typeface="Cartoonero" panose="02000500000000000000" pitchFamily="2" charset="0"/>
              </a:rPr>
              <a:t>September 12 </a:t>
            </a:r>
            <a:r>
              <a:rPr lang="en-US" dirty="0">
                <a:latin typeface="Cartoonero" panose="02000500000000000000" pitchFamily="2" charset="0"/>
              </a:rPr>
              <a:t>Show &amp; Sell Pick-Up, Milwaukee </a:t>
            </a:r>
          </a:p>
          <a:p>
            <a:pPr lvl="1"/>
            <a:r>
              <a:rPr lang="en-US" b="1" dirty="0">
                <a:solidFill>
                  <a:srgbClr val="C21306"/>
                </a:solidFill>
                <a:latin typeface="Cartoonero" panose="02000500000000000000" pitchFamily="2" charset="0"/>
              </a:rPr>
              <a:t>September 13 </a:t>
            </a:r>
            <a:r>
              <a:rPr lang="en-US" dirty="0">
                <a:latin typeface="Cartoonero" panose="02000500000000000000" pitchFamily="2" charset="0"/>
              </a:rPr>
              <a:t>Show &amp; Sell Pick-Up, Kenosha/Racine </a:t>
            </a:r>
            <a:endParaRPr lang="en-US" b="1" dirty="0">
              <a:solidFill>
                <a:srgbClr val="C21306"/>
              </a:solidFill>
              <a:latin typeface="Cartoonero" panose="02000500000000000000" pitchFamily="2" charset="0"/>
            </a:endParaRPr>
          </a:p>
          <a:p>
            <a:pPr lvl="1"/>
            <a:r>
              <a:rPr lang="en-US" b="1" dirty="0">
                <a:solidFill>
                  <a:srgbClr val="C21306"/>
                </a:solidFill>
                <a:latin typeface="Cartoonero" panose="02000500000000000000" pitchFamily="2" charset="0"/>
              </a:rPr>
              <a:t>September 15 </a:t>
            </a:r>
            <a:r>
              <a:rPr lang="en-US" dirty="0">
                <a:latin typeface="Cartoonero" panose="02000500000000000000" pitchFamily="2" charset="0"/>
              </a:rPr>
              <a:t>Sale Starts</a:t>
            </a:r>
            <a:endParaRPr lang="en-US" b="1" dirty="0">
              <a:solidFill>
                <a:srgbClr val="007023"/>
              </a:solidFill>
              <a:latin typeface="Cartoonero" panose="02000500000000000000" pitchFamily="2" charset="0"/>
            </a:endParaRPr>
          </a:p>
          <a:p>
            <a:pPr lvl="1"/>
            <a:r>
              <a:rPr lang="en-US" b="1" dirty="0">
                <a:solidFill>
                  <a:srgbClr val="C21306"/>
                </a:solidFill>
                <a:latin typeface="Cartoonero" panose="02000500000000000000" pitchFamily="2" charset="0"/>
              </a:rPr>
              <a:t>October 16 </a:t>
            </a:r>
            <a:r>
              <a:rPr lang="en-US" dirty="0">
                <a:latin typeface="Cartoonero" panose="02000500000000000000" pitchFamily="2" charset="0"/>
              </a:rPr>
              <a:t>Sale Ends</a:t>
            </a:r>
            <a:endParaRPr lang="en-US" b="1" dirty="0">
              <a:solidFill>
                <a:srgbClr val="007023"/>
              </a:solidFill>
              <a:latin typeface="Cartoonero" panose="02000500000000000000" pitchFamily="2" charset="0"/>
            </a:endParaRPr>
          </a:p>
          <a:p>
            <a:pPr lvl="1"/>
            <a:r>
              <a:rPr lang="en-US" b="1" dirty="0">
                <a:solidFill>
                  <a:srgbClr val="C21306"/>
                </a:solidFill>
                <a:latin typeface="Cartoonero" panose="02000500000000000000" pitchFamily="2" charset="0"/>
              </a:rPr>
              <a:t>October 23 </a:t>
            </a:r>
            <a:r>
              <a:rPr lang="en-US" dirty="0">
                <a:latin typeface="Cartoonero" panose="02000500000000000000" pitchFamily="2" charset="0"/>
              </a:rPr>
              <a:t>Milwaukee Reconciliation Day </a:t>
            </a:r>
          </a:p>
          <a:p>
            <a:pPr lvl="1"/>
            <a:r>
              <a:rPr lang="en-US" b="1" dirty="0">
                <a:solidFill>
                  <a:srgbClr val="C21306"/>
                </a:solidFill>
                <a:latin typeface="Cartoonero" panose="02000500000000000000" pitchFamily="2" charset="0"/>
              </a:rPr>
              <a:t>October 24 </a:t>
            </a:r>
            <a:r>
              <a:rPr lang="en-US" dirty="0">
                <a:latin typeface="Cartoonero" panose="02000500000000000000" pitchFamily="2" charset="0"/>
              </a:rPr>
              <a:t>Kenosha/Racine Reconciliation Day</a:t>
            </a:r>
          </a:p>
          <a:p>
            <a:pPr lvl="1"/>
            <a:r>
              <a:rPr lang="en-US" b="1" dirty="0">
                <a:solidFill>
                  <a:srgbClr val="C21306"/>
                </a:solidFill>
                <a:latin typeface="Cartoonero" panose="02000500000000000000" pitchFamily="2" charset="0"/>
              </a:rPr>
              <a:t>November 9 </a:t>
            </a:r>
            <a:r>
              <a:rPr lang="en-US" dirty="0">
                <a:latin typeface="Cartoonero" panose="02000500000000000000" pitchFamily="2" charset="0"/>
              </a:rPr>
              <a:t>Milwaukee Take-Order Pick-Up </a:t>
            </a:r>
          </a:p>
          <a:p>
            <a:pPr lvl="1"/>
            <a:r>
              <a:rPr lang="en-US" b="1" dirty="0">
                <a:solidFill>
                  <a:srgbClr val="C21306"/>
                </a:solidFill>
                <a:latin typeface="Cartoonero" panose="02000500000000000000" pitchFamily="2" charset="0"/>
              </a:rPr>
              <a:t>November 10 </a:t>
            </a:r>
            <a:r>
              <a:rPr lang="en-US" dirty="0">
                <a:latin typeface="Cartoonero" panose="02000500000000000000" pitchFamily="2" charset="0"/>
              </a:rPr>
              <a:t>Kenosha/Racine Take-Order Pick-Up </a:t>
            </a:r>
            <a:endParaRPr lang="en-US" dirty="0">
              <a:solidFill>
                <a:srgbClr val="C21306"/>
              </a:solidFill>
              <a:latin typeface="Cartoonero" panose="02000500000000000000" pitchFamily="2" charset="0"/>
            </a:endParaRPr>
          </a:p>
          <a:p>
            <a:pPr lvl="1"/>
            <a:r>
              <a:rPr lang="en-US" b="1" dirty="0">
                <a:solidFill>
                  <a:srgbClr val="C21306"/>
                </a:solidFill>
                <a:latin typeface="Cartoonero" panose="02000500000000000000" pitchFamily="2" charset="0"/>
              </a:rPr>
              <a:t>December 5 </a:t>
            </a:r>
            <a:r>
              <a:rPr lang="en-US" dirty="0">
                <a:latin typeface="Cartoonero" panose="02000500000000000000" pitchFamily="2" charset="0"/>
              </a:rPr>
              <a:t>Post-Dated Checks Cashed</a:t>
            </a:r>
            <a:endParaRPr lang="en-US" dirty="0">
              <a:solidFill>
                <a:srgbClr val="007023"/>
              </a:solidFill>
              <a:latin typeface="Cartoonero" panose="02000500000000000000" pitchFamily="2" charset="0"/>
            </a:endParaRPr>
          </a:p>
          <a:p>
            <a:endParaRPr lang="en-US" dirty="0"/>
          </a:p>
        </p:txBody>
      </p:sp>
    </p:spTree>
    <p:extLst>
      <p:ext uri="{BB962C8B-B14F-4D97-AF65-F5344CB8AC3E}">
        <p14:creationId xmlns:p14="http://schemas.microsoft.com/office/powerpoint/2010/main" val="567796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1677C8"/>
                </a:solidFill>
                <a:latin typeface="BD Cartoon Shout" panose="02000000000000000000" pitchFamily="2" charset="0"/>
              </a:rPr>
              <a:t>Warehouse Locations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6589" y="2357278"/>
            <a:ext cx="3080086" cy="380985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2383" y="2394807"/>
            <a:ext cx="3543795" cy="3886742"/>
          </a:xfrm>
        </p:spPr>
      </p:pic>
      <p:sp>
        <p:nvSpPr>
          <p:cNvPr id="7" name="TextBox 6"/>
          <p:cNvSpPr txBox="1"/>
          <p:nvPr/>
        </p:nvSpPr>
        <p:spPr>
          <a:xfrm>
            <a:off x="986589" y="1415855"/>
            <a:ext cx="3426385" cy="1292662"/>
          </a:xfrm>
          <a:prstGeom prst="rect">
            <a:avLst/>
          </a:prstGeom>
          <a:noFill/>
        </p:spPr>
        <p:txBody>
          <a:bodyPr wrap="square" rtlCol="0">
            <a:spAutoFit/>
          </a:bodyPr>
          <a:lstStyle/>
          <a:p>
            <a:r>
              <a:rPr lang="en-US" sz="2000" b="1" dirty="0">
                <a:solidFill>
                  <a:srgbClr val="C21306"/>
                </a:solidFill>
                <a:latin typeface="Cartoonero" panose="02000500000000000000" pitchFamily="2" charset="0"/>
              </a:rPr>
              <a:t>C.H. COAKLEY</a:t>
            </a:r>
          </a:p>
          <a:p>
            <a:r>
              <a:rPr lang="en-US" sz="2000" dirty="0">
                <a:latin typeface="Cartoonero" panose="02000500000000000000" pitchFamily="2" charset="0"/>
              </a:rPr>
              <a:t>N54 W13901 </a:t>
            </a:r>
            <a:r>
              <a:rPr lang="en-US" sz="2000" dirty="0" err="1">
                <a:latin typeface="Cartoonero" panose="02000500000000000000" pitchFamily="2" charset="0"/>
              </a:rPr>
              <a:t>Woodale</a:t>
            </a:r>
            <a:r>
              <a:rPr lang="en-US" sz="2000" dirty="0">
                <a:latin typeface="Cartoonero" panose="02000500000000000000" pitchFamily="2" charset="0"/>
              </a:rPr>
              <a:t> </a:t>
            </a:r>
            <a:r>
              <a:rPr lang="en-US" sz="2000" dirty="0" err="1">
                <a:latin typeface="Cartoonero" panose="02000500000000000000" pitchFamily="2" charset="0"/>
              </a:rPr>
              <a:t>Dr</a:t>
            </a:r>
            <a:endParaRPr lang="en-US" sz="2000" dirty="0">
              <a:latin typeface="Cartoonero" panose="02000500000000000000" pitchFamily="2" charset="0"/>
            </a:endParaRPr>
          </a:p>
          <a:p>
            <a:r>
              <a:rPr lang="en-US" sz="2000" dirty="0">
                <a:latin typeface="Cartoonero" panose="02000500000000000000" pitchFamily="2" charset="0"/>
              </a:rPr>
              <a:t>Menomonee Falls, WI 53051</a:t>
            </a:r>
          </a:p>
          <a:p>
            <a:endParaRPr lang="en-US" dirty="0"/>
          </a:p>
        </p:txBody>
      </p:sp>
      <p:sp>
        <p:nvSpPr>
          <p:cNvPr id="8" name="Rectangle 7"/>
          <p:cNvSpPr/>
          <p:nvPr/>
        </p:nvSpPr>
        <p:spPr>
          <a:xfrm>
            <a:off x="4812383" y="1433948"/>
            <a:ext cx="3543795" cy="923330"/>
          </a:xfrm>
          <a:prstGeom prst="rect">
            <a:avLst/>
          </a:prstGeom>
        </p:spPr>
        <p:txBody>
          <a:bodyPr wrap="square">
            <a:spAutoFit/>
          </a:bodyPr>
          <a:lstStyle/>
          <a:p>
            <a:r>
              <a:rPr lang="en-US" b="1" dirty="0">
                <a:solidFill>
                  <a:srgbClr val="C21306"/>
                </a:solidFill>
                <a:latin typeface="Cartoonero" panose="02000500000000000000" pitchFamily="2" charset="0"/>
              </a:rPr>
              <a:t>WARREN INDUSTRIES</a:t>
            </a:r>
          </a:p>
          <a:p>
            <a:r>
              <a:rPr lang="en-US" dirty="0">
                <a:latin typeface="Cartoonero" panose="02000500000000000000" pitchFamily="2" charset="0"/>
              </a:rPr>
              <a:t>2825 4 Mile Rd</a:t>
            </a:r>
          </a:p>
          <a:p>
            <a:r>
              <a:rPr lang="en-US" dirty="0">
                <a:latin typeface="Cartoonero" panose="02000500000000000000" pitchFamily="2" charset="0"/>
              </a:rPr>
              <a:t>Racine, WI 53404</a:t>
            </a:r>
          </a:p>
        </p:txBody>
      </p:sp>
    </p:spTree>
    <p:extLst>
      <p:ext uri="{BB962C8B-B14F-4D97-AF65-F5344CB8AC3E}">
        <p14:creationId xmlns:p14="http://schemas.microsoft.com/office/powerpoint/2010/main" val="1162671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6" name="TextBox 5"/>
          <p:cNvSpPr txBox="1"/>
          <p:nvPr/>
        </p:nvSpPr>
        <p:spPr>
          <a:xfrm>
            <a:off x="609600" y="568036"/>
            <a:ext cx="7910945" cy="4493538"/>
          </a:xfrm>
          <a:prstGeom prst="rect">
            <a:avLst/>
          </a:prstGeom>
          <a:noFill/>
        </p:spPr>
        <p:txBody>
          <a:bodyPr wrap="square" rtlCol="0">
            <a:spAutoFit/>
          </a:bodyPr>
          <a:lstStyle/>
          <a:p>
            <a:pPr algn="ctr"/>
            <a:r>
              <a:rPr lang="en-US" sz="2400" b="1" u="sng" dirty="0">
                <a:latin typeface="BD Cartoon Shout" panose="02000000000000000000" pitchFamily="2" charset="0"/>
              </a:rPr>
              <a:t>Diverse Range of Products! </a:t>
            </a:r>
          </a:p>
          <a:p>
            <a:pPr algn="ctr"/>
            <a:endParaRPr lang="en-US" sz="2400" b="1" u="sng" dirty="0"/>
          </a:p>
          <a:p>
            <a:pPr algn="ctr"/>
            <a:r>
              <a:rPr lang="en-US" sz="2000" b="1" u="sng" dirty="0">
                <a:latin typeface="Cartoonero" panose="02000500000000000000" pitchFamily="2" charset="0"/>
              </a:rPr>
              <a:t>Balsam Wreaths </a:t>
            </a:r>
          </a:p>
          <a:p>
            <a:pPr marL="742950" lvl="1" indent="-285750" algn="ctr">
              <a:buFont typeface="Arial" panose="020B0604020202020204" pitchFamily="34" charset="0"/>
              <a:buChar char="•"/>
            </a:pPr>
            <a:r>
              <a:rPr lang="en-US" dirty="0">
                <a:latin typeface="Cartoonero" panose="02000500000000000000" pitchFamily="2" charset="0"/>
              </a:rPr>
              <a:t> 6 Sizes available</a:t>
            </a:r>
          </a:p>
          <a:p>
            <a:pPr algn="ctr"/>
            <a:r>
              <a:rPr lang="en-US" sz="2000" b="1" u="sng" dirty="0">
                <a:latin typeface="Cartoonero" panose="02000500000000000000" pitchFamily="2" charset="0"/>
              </a:rPr>
              <a:t>Noble Fir Wreaths </a:t>
            </a:r>
          </a:p>
          <a:p>
            <a:pPr marL="742950" lvl="1" indent="-285750" algn="ctr">
              <a:buFont typeface="Arial" panose="020B0604020202020204" pitchFamily="34" charset="0"/>
              <a:buChar char="•"/>
            </a:pPr>
            <a:r>
              <a:rPr lang="en-US" dirty="0">
                <a:latin typeface="Cartoonero" panose="02000500000000000000" pitchFamily="2" charset="0"/>
              </a:rPr>
              <a:t>4 Sizes Available</a:t>
            </a:r>
          </a:p>
          <a:p>
            <a:pPr algn="ctr"/>
            <a:r>
              <a:rPr lang="en-US" sz="2000" b="1" u="sng" dirty="0">
                <a:latin typeface="Cartoonero" panose="02000500000000000000" pitchFamily="2" charset="0"/>
              </a:rPr>
              <a:t>Specialty Products</a:t>
            </a:r>
          </a:p>
          <a:p>
            <a:pPr marL="742950" lvl="1" indent="-285750" algn="ctr">
              <a:buFont typeface="Arial" panose="020B0604020202020204" pitchFamily="34" charset="0"/>
              <a:buChar char="•"/>
            </a:pPr>
            <a:r>
              <a:rPr lang="en-US" dirty="0">
                <a:latin typeface="Cartoonero" panose="02000500000000000000" pitchFamily="2" charset="0"/>
              </a:rPr>
              <a:t>Mixed Door Swag</a:t>
            </a:r>
          </a:p>
          <a:p>
            <a:pPr marL="742950" lvl="1" indent="-285750" algn="ctr">
              <a:buFont typeface="Arial" panose="020B0604020202020204" pitchFamily="34" charset="0"/>
              <a:buChar char="•"/>
            </a:pPr>
            <a:r>
              <a:rPr lang="en-US" dirty="0">
                <a:latin typeface="Cartoonero" panose="02000500000000000000" pitchFamily="2" charset="0"/>
              </a:rPr>
              <a:t>Candy Cane</a:t>
            </a:r>
          </a:p>
          <a:p>
            <a:pPr marL="742950" lvl="1" indent="-285750" algn="ctr">
              <a:buFont typeface="Arial" panose="020B0604020202020204" pitchFamily="34" charset="0"/>
              <a:buChar char="•"/>
            </a:pPr>
            <a:r>
              <a:rPr lang="en-US" dirty="0">
                <a:latin typeface="Cartoonero" panose="02000500000000000000" pitchFamily="2" charset="0"/>
              </a:rPr>
              <a:t>Cross </a:t>
            </a:r>
          </a:p>
          <a:p>
            <a:pPr marL="742950" lvl="1" indent="-285750" algn="ctr">
              <a:buFont typeface="Arial" panose="020B0604020202020204" pitchFamily="34" charset="0"/>
              <a:buChar char="•"/>
            </a:pPr>
            <a:r>
              <a:rPr lang="en-US" dirty="0">
                <a:latin typeface="Cartoonero" panose="02000500000000000000" pitchFamily="2" charset="0"/>
              </a:rPr>
              <a:t>Regular and Supersized Outdoor Planters</a:t>
            </a:r>
          </a:p>
          <a:p>
            <a:pPr marL="742950" lvl="1" indent="-285750" algn="ctr">
              <a:buFont typeface="Arial" panose="020B0604020202020204" pitchFamily="34" charset="0"/>
              <a:buChar char="•"/>
            </a:pPr>
            <a:r>
              <a:rPr lang="en-US" dirty="0">
                <a:latin typeface="Cartoonero" panose="02000500000000000000" pitchFamily="2" charset="0"/>
              </a:rPr>
              <a:t>High End, Decorator Wreaths</a:t>
            </a:r>
          </a:p>
          <a:p>
            <a:pPr marL="742950" lvl="1" indent="-285750" algn="ctr">
              <a:buFont typeface="Arial" panose="020B0604020202020204" pitchFamily="34" charset="0"/>
              <a:buChar char="•"/>
            </a:pPr>
            <a:r>
              <a:rPr lang="en-US" dirty="0">
                <a:latin typeface="Cartoonero" panose="02000500000000000000" pitchFamily="2" charset="0"/>
              </a:rPr>
              <a:t>Firestarter Baskets </a:t>
            </a:r>
          </a:p>
          <a:p>
            <a:pPr marL="742950" lvl="1" indent="-285750" algn="ctr">
              <a:buFont typeface="Arial" panose="020B0604020202020204" pitchFamily="34" charset="0"/>
              <a:buChar char="•"/>
            </a:pPr>
            <a:r>
              <a:rPr lang="en-US" dirty="0">
                <a:latin typeface="Cartoonero" panose="02000500000000000000" pitchFamily="2" charset="0"/>
              </a:rPr>
              <a:t>Garland </a:t>
            </a:r>
          </a:p>
          <a:p>
            <a:pPr marL="742950" lvl="1" indent="-285750" algn="ctr">
              <a:buFont typeface="Arial" panose="020B0604020202020204" pitchFamily="34" charset="0"/>
              <a:buChar char="•"/>
            </a:pPr>
            <a:r>
              <a:rPr lang="en-US" dirty="0">
                <a:latin typeface="Cartoonero" panose="02000500000000000000" pitchFamily="2" charset="0"/>
              </a:rPr>
              <a:t>Fallen Hero Wreaths </a:t>
            </a:r>
          </a:p>
        </p:txBody>
      </p:sp>
    </p:spTree>
    <p:extLst>
      <p:ext uri="{BB962C8B-B14F-4D97-AF65-F5344CB8AC3E}">
        <p14:creationId xmlns:p14="http://schemas.microsoft.com/office/powerpoint/2010/main" val="209350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1677C8"/>
                </a:solidFill>
                <a:latin typeface="BD Cartoon Shout" panose="02000000000000000000" pitchFamily="2" charset="0"/>
              </a:rPr>
              <a:t>Warehouse Hours</a:t>
            </a:r>
          </a:p>
        </p:txBody>
      </p:sp>
      <p:sp>
        <p:nvSpPr>
          <p:cNvPr id="3" name="TextBox 2"/>
          <p:cNvSpPr txBox="1"/>
          <p:nvPr/>
        </p:nvSpPr>
        <p:spPr>
          <a:xfrm>
            <a:off x="628650" y="1408906"/>
            <a:ext cx="4114800" cy="1477328"/>
          </a:xfrm>
          <a:prstGeom prst="rect">
            <a:avLst/>
          </a:prstGeom>
          <a:noFill/>
        </p:spPr>
        <p:txBody>
          <a:bodyPr wrap="square" rtlCol="0">
            <a:spAutoFit/>
          </a:bodyPr>
          <a:lstStyle/>
          <a:p>
            <a:r>
              <a:rPr lang="en-US" b="1" dirty="0">
                <a:latin typeface="Cartoonero" panose="02000500000000000000" pitchFamily="2" charset="0"/>
              </a:rPr>
              <a:t>Milwaukee Scout Service Center</a:t>
            </a:r>
          </a:p>
          <a:p>
            <a:pPr lvl="0"/>
            <a:r>
              <a:rPr lang="en-US" dirty="0">
                <a:latin typeface="Cartoonero" panose="02000500000000000000" pitchFamily="2" charset="0"/>
              </a:rPr>
              <a:t>Wednesdays during sale 12:00-5:30</a:t>
            </a:r>
          </a:p>
          <a:p>
            <a:pPr lvl="0"/>
            <a:r>
              <a:rPr lang="en-US" dirty="0">
                <a:latin typeface="Cartoonero" panose="02000500000000000000" pitchFamily="2" charset="0"/>
              </a:rPr>
              <a:t>Fridays during sale 12:00-5:30</a:t>
            </a:r>
          </a:p>
          <a:p>
            <a:pPr lvl="0"/>
            <a:r>
              <a:rPr lang="en-US" dirty="0">
                <a:latin typeface="Cartoonero" panose="02000500000000000000" pitchFamily="2" charset="0"/>
              </a:rPr>
              <a:t>Saturdays during sale 9:00-10:30</a:t>
            </a:r>
          </a:p>
          <a:p>
            <a:endParaRPr lang="en-US" dirty="0">
              <a:latin typeface="Cartoonero" panose="02000500000000000000" pitchFamily="2" charset="0"/>
            </a:endParaRPr>
          </a:p>
        </p:txBody>
      </p:sp>
      <p:sp>
        <p:nvSpPr>
          <p:cNvPr id="4" name="TextBox 3"/>
          <p:cNvSpPr txBox="1"/>
          <p:nvPr/>
        </p:nvSpPr>
        <p:spPr>
          <a:xfrm>
            <a:off x="4752803" y="1493739"/>
            <a:ext cx="4114800" cy="923330"/>
          </a:xfrm>
          <a:prstGeom prst="rect">
            <a:avLst/>
          </a:prstGeom>
          <a:noFill/>
        </p:spPr>
        <p:txBody>
          <a:bodyPr wrap="square" rtlCol="0">
            <a:spAutoFit/>
          </a:bodyPr>
          <a:lstStyle/>
          <a:p>
            <a:r>
              <a:rPr lang="en-US" b="1" dirty="0">
                <a:latin typeface="Cartoonero" panose="02000500000000000000" pitchFamily="2" charset="0"/>
              </a:rPr>
              <a:t>Warren Industries (Racine/Kenosha area)</a:t>
            </a:r>
          </a:p>
          <a:p>
            <a:pPr lvl="0"/>
            <a:r>
              <a:rPr lang="en-US" dirty="0">
                <a:latin typeface="Cartoonero" panose="02000500000000000000" pitchFamily="2" charset="0"/>
              </a:rPr>
              <a:t>Thursdays during sale 3:00-5:30</a:t>
            </a:r>
          </a:p>
          <a:p>
            <a:endParaRPr lang="en-US" dirty="0">
              <a:latin typeface="Cartoonero" panose="02000500000000000000" pitchFamily="2" charset="0"/>
            </a:endParaRPr>
          </a:p>
        </p:txBody>
      </p:sp>
      <p:sp>
        <p:nvSpPr>
          <p:cNvPr id="6" name="TextBox 5"/>
          <p:cNvSpPr txBox="1"/>
          <p:nvPr/>
        </p:nvSpPr>
        <p:spPr>
          <a:xfrm>
            <a:off x="628650" y="2829143"/>
            <a:ext cx="8186651" cy="984885"/>
          </a:xfrm>
          <a:prstGeom prst="rect">
            <a:avLst/>
          </a:prstGeom>
          <a:noFill/>
        </p:spPr>
        <p:txBody>
          <a:bodyPr wrap="square" rtlCol="0">
            <a:spAutoFit/>
          </a:bodyPr>
          <a:lstStyle/>
          <a:p>
            <a:r>
              <a:rPr lang="en-US" sz="2000" b="1" dirty="0">
                <a:solidFill>
                  <a:srgbClr val="C21306"/>
                </a:solidFill>
                <a:latin typeface="Cartoonero" panose="02000500000000000000" pitchFamily="2" charset="0"/>
              </a:rPr>
              <a:t>Please contact Steven or Patty to confirm an additional product order! We want to make sure we have product in stock and someone there to help!</a:t>
            </a:r>
          </a:p>
          <a:p>
            <a:endParaRPr lang="en-US" dirty="0">
              <a:latin typeface="Cartoonero" panose="02000500000000000000" pitchFamily="2" charset="0"/>
            </a:endParaRPr>
          </a:p>
        </p:txBody>
      </p:sp>
      <p:sp>
        <p:nvSpPr>
          <p:cNvPr id="7" name="TextBox 6"/>
          <p:cNvSpPr txBox="1"/>
          <p:nvPr/>
        </p:nvSpPr>
        <p:spPr>
          <a:xfrm>
            <a:off x="1185242" y="4028536"/>
            <a:ext cx="4114800" cy="923330"/>
          </a:xfrm>
          <a:prstGeom prst="rect">
            <a:avLst/>
          </a:prstGeom>
          <a:noFill/>
        </p:spPr>
        <p:txBody>
          <a:bodyPr wrap="square" rtlCol="0">
            <a:spAutoFit/>
          </a:bodyPr>
          <a:lstStyle/>
          <a:p>
            <a:r>
              <a:rPr lang="en-US" dirty="0">
                <a:solidFill>
                  <a:srgbClr val="C21306"/>
                </a:solidFill>
                <a:latin typeface="Cartoonero" panose="02000500000000000000" pitchFamily="2" charset="0"/>
              </a:rPr>
              <a:t>PATTY FREULER</a:t>
            </a:r>
          </a:p>
          <a:p>
            <a:r>
              <a:rPr lang="en-US" dirty="0">
                <a:latin typeface="Cartoonero" panose="02000500000000000000" pitchFamily="2" charset="0"/>
              </a:rPr>
              <a:t>414-443-2849</a:t>
            </a:r>
          </a:p>
          <a:p>
            <a:r>
              <a:rPr lang="en-US" dirty="0">
                <a:latin typeface="Cartoonero" panose="02000500000000000000" pitchFamily="2" charset="0"/>
              </a:rPr>
              <a:t>Popcorn@ThreeHarborsScouting.org</a:t>
            </a:r>
          </a:p>
        </p:txBody>
      </p:sp>
      <p:sp>
        <p:nvSpPr>
          <p:cNvPr id="8" name="TextBox 7"/>
          <p:cNvSpPr txBox="1"/>
          <p:nvPr/>
        </p:nvSpPr>
        <p:spPr>
          <a:xfrm>
            <a:off x="4893426" y="4038600"/>
            <a:ext cx="3543300" cy="1200329"/>
          </a:xfrm>
          <a:prstGeom prst="rect">
            <a:avLst/>
          </a:prstGeom>
          <a:noFill/>
        </p:spPr>
        <p:txBody>
          <a:bodyPr wrap="square" rtlCol="0">
            <a:spAutoFit/>
          </a:bodyPr>
          <a:lstStyle/>
          <a:p>
            <a:r>
              <a:rPr lang="en-US" dirty="0">
                <a:solidFill>
                  <a:srgbClr val="C21306"/>
                </a:solidFill>
                <a:latin typeface="Cartoonero" panose="02000500000000000000" pitchFamily="2" charset="0"/>
              </a:rPr>
              <a:t>STEVEN IDZIKOWSKI</a:t>
            </a:r>
          </a:p>
          <a:p>
            <a:r>
              <a:rPr lang="en-US" dirty="0">
                <a:latin typeface="Cartoonero" panose="02000500000000000000" pitchFamily="2" charset="0"/>
              </a:rPr>
              <a:t>414-443-2858</a:t>
            </a:r>
          </a:p>
          <a:p>
            <a:r>
              <a:rPr lang="en-US" dirty="0">
                <a:latin typeface="Cartoonero" panose="02000500000000000000" pitchFamily="2" charset="0"/>
              </a:rPr>
              <a:t>Steven.Idzikowski@Scouting.org</a:t>
            </a:r>
          </a:p>
          <a:p>
            <a:endParaRPr lang="en-US" dirty="0">
              <a:latin typeface="Cartoonero" panose="02000500000000000000" pitchFamily="2" charset="0"/>
            </a:endParaRPr>
          </a:p>
        </p:txBody>
      </p:sp>
    </p:spTree>
    <p:extLst>
      <p:ext uri="{BB962C8B-B14F-4D97-AF65-F5344CB8AC3E}">
        <p14:creationId xmlns:p14="http://schemas.microsoft.com/office/powerpoint/2010/main" val="401986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4041"/>
            <a:ext cx="7886700" cy="1325563"/>
          </a:xfrm>
        </p:spPr>
        <p:txBody>
          <a:bodyPr>
            <a:normAutofit/>
          </a:bodyPr>
          <a:lstStyle/>
          <a:p>
            <a:r>
              <a:rPr lang="en-US" sz="4000" dirty="0">
                <a:solidFill>
                  <a:srgbClr val="1677C8"/>
                </a:solidFill>
                <a:latin typeface="BD Cartoon Shout" panose="02000000000000000000" pitchFamily="2" charset="0"/>
              </a:rPr>
              <a:t>Popcorn Sale Details</a:t>
            </a:r>
          </a:p>
        </p:txBody>
      </p:sp>
      <p:sp>
        <p:nvSpPr>
          <p:cNvPr id="3" name="TextBox 2"/>
          <p:cNvSpPr txBox="1"/>
          <p:nvPr/>
        </p:nvSpPr>
        <p:spPr>
          <a:xfrm>
            <a:off x="520326" y="1980170"/>
            <a:ext cx="4608023" cy="1569660"/>
          </a:xfrm>
          <a:prstGeom prst="rect">
            <a:avLst/>
          </a:prstGeom>
          <a:noFill/>
        </p:spPr>
        <p:txBody>
          <a:bodyPr wrap="square" rtlCol="0">
            <a:spAutoFit/>
          </a:bodyPr>
          <a:lstStyle/>
          <a:p>
            <a:r>
              <a:rPr lang="en-US" sz="2400" b="1" dirty="0">
                <a:solidFill>
                  <a:srgbClr val="C21306"/>
                </a:solidFill>
                <a:latin typeface="Cartoonero" panose="02000500000000000000" pitchFamily="2" charset="0"/>
              </a:rPr>
              <a:t>Choose your commission structure:</a:t>
            </a:r>
          </a:p>
          <a:p>
            <a:r>
              <a:rPr lang="en-US" sz="2400" dirty="0">
                <a:latin typeface="Cartoonero" panose="02000500000000000000" pitchFamily="2" charset="0"/>
              </a:rPr>
              <a:t>33% with Prize Program </a:t>
            </a:r>
          </a:p>
          <a:p>
            <a:r>
              <a:rPr lang="en-US" sz="2400" dirty="0">
                <a:latin typeface="Cartoonero" panose="02000500000000000000" pitchFamily="2" charset="0"/>
              </a:rPr>
              <a:t>OR</a:t>
            </a:r>
          </a:p>
          <a:p>
            <a:r>
              <a:rPr lang="en-US" sz="2400" dirty="0">
                <a:latin typeface="Cartoonero" panose="02000500000000000000" pitchFamily="2" charset="0"/>
              </a:rPr>
              <a:t>35% without Prize Program</a:t>
            </a:r>
          </a:p>
        </p:txBody>
      </p:sp>
      <p:sp>
        <p:nvSpPr>
          <p:cNvPr id="4" name="TextBox 3"/>
          <p:cNvSpPr txBox="1"/>
          <p:nvPr/>
        </p:nvSpPr>
        <p:spPr>
          <a:xfrm>
            <a:off x="4969323" y="1985766"/>
            <a:ext cx="4648200" cy="1938992"/>
          </a:xfrm>
          <a:prstGeom prst="rect">
            <a:avLst/>
          </a:prstGeom>
          <a:noFill/>
        </p:spPr>
        <p:txBody>
          <a:bodyPr wrap="square" rtlCol="0">
            <a:spAutoFit/>
          </a:bodyPr>
          <a:lstStyle/>
          <a:p>
            <a:r>
              <a:rPr lang="en-US" sz="2400" b="1" dirty="0">
                <a:solidFill>
                  <a:srgbClr val="C21306"/>
                </a:solidFill>
                <a:latin typeface="Cartoonero" panose="02000500000000000000" pitchFamily="2" charset="0"/>
              </a:rPr>
              <a:t>Choose your methods of selling:</a:t>
            </a:r>
          </a:p>
          <a:p>
            <a:r>
              <a:rPr lang="en-US" sz="2400" dirty="0">
                <a:latin typeface="Cartoonero" panose="02000500000000000000" pitchFamily="2" charset="0"/>
              </a:rPr>
              <a:t>Take Order</a:t>
            </a:r>
          </a:p>
          <a:p>
            <a:r>
              <a:rPr lang="en-US" sz="2400" dirty="0">
                <a:latin typeface="Cartoonero" panose="02000500000000000000" pitchFamily="2" charset="0"/>
              </a:rPr>
              <a:t>Show &amp; Sell</a:t>
            </a:r>
          </a:p>
          <a:p>
            <a:r>
              <a:rPr lang="en-US" sz="2400" dirty="0">
                <a:latin typeface="Cartoonero" panose="02000500000000000000" pitchFamily="2" charset="0"/>
              </a:rPr>
              <a:t>Selling Online</a:t>
            </a:r>
          </a:p>
          <a:p>
            <a:endParaRPr lang="en-US" sz="2400" dirty="0">
              <a:latin typeface="Cartoonero" panose="02000500000000000000" pitchFamily="2" charset="0"/>
            </a:endParaRPr>
          </a:p>
        </p:txBody>
      </p:sp>
    </p:spTree>
    <p:extLst>
      <p:ext uri="{BB962C8B-B14F-4D97-AF65-F5344CB8AC3E}">
        <p14:creationId xmlns:p14="http://schemas.microsoft.com/office/powerpoint/2010/main" val="1381424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1677C8"/>
                </a:solidFill>
                <a:latin typeface="BD Cartoon Shout" panose="02000000000000000000" pitchFamily="2" charset="0"/>
              </a:rPr>
              <a:t>Return Policy</a:t>
            </a:r>
            <a:endParaRPr lang="en-US" sz="4000" dirty="0">
              <a:latin typeface="BD Cartoon Shout" panose="02000000000000000000" pitchFamily="2" charset="0"/>
            </a:endParaRPr>
          </a:p>
        </p:txBody>
      </p:sp>
      <p:sp>
        <p:nvSpPr>
          <p:cNvPr id="3" name="TextBox 2"/>
          <p:cNvSpPr txBox="1"/>
          <p:nvPr/>
        </p:nvSpPr>
        <p:spPr>
          <a:xfrm>
            <a:off x="737152" y="1690689"/>
            <a:ext cx="8305800" cy="2800767"/>
          </a:xfrm>
          <a:prstGeom prst="rect">
            <a:avLst/>
          </a:prstGeom>
          <a:noFill/>
        </p:spPr>
        <p:txBody>
          <a:bodyPr wrap="square" rtlCol="0">
            <a:spAutoFit/>
          </a:bodyPr>
          <a:lstStyle/>
          <a:p>
            <a:r>
              <a:rPr lang="en-US" sz="1600" dirty="0">
                <a:latin typeface="Cartoonero" panose="02000500000000000000" pitchFamily="2" charset="0"/>
              </a:rPr>
              <a:t>• Units cannot return, </a:t>
            </a:r>
            <a:r>
              <a:rPr lang="en-US" sz="1600" dirty="0">
                <a:solidFill>
                  <a:srgbClr val="C21306"/>
                </a:solidFill>
                <a:latin typeface="Cartoonero" panose="02000500000000000000" pitchFamily="2" charset="0"/>
              </a:rPr>
              <a:t>WITHOUT ANY EXCEPTIONS</a:t>
            </a:r>
            <a:r>
              <a:rPr lang="en-US" sz="1600" dirty="0">
                <a:latin typeface="Cartoonero" panose="02000500000000000000" pitchFamily="2" charset="0"/>
              </a:rPr>
              <a:t>, more than 20% of their total Show &amp; Sell at any point during the sale</a:t>
            </a:r>
          </a:p>
          <a:p>
            <a:endParaRPr lang="en-US" sz="1600" dirty="0">
              <a:latin typeface="Cartoonero" panose="02000500000000000000" pitchFamily="2" charset="0"/>
            </a:endParaRPr>
          </a:p>
          <a:p>
            <a:r>
              <a:rPr lang="en-US" sz="1600" dirty="0">
                <a:latin typeface="Cartoonero" panose="02000500000000000000" pitchFamily="2" charset="0"/>
              </a:rPr>
              <a:t>• Units cannot place an order for initial Show &amp; Sell for more than their units Fall 2016 Total Sale</a:t>
            </a:r>
          </a:p>
          <a:p>
            <a:endParaRPr lang="en-US" sz="1600" dirty="0">
              <a:latin typeface="Cartoonero" panose="02000500000000000000" pitchFamily="2" charset="0"/>
            </a:endParaRPr>
          </a:p>
          <a:p>
            <a:r>
              <a:rPr lang="en-US" sz="1600" dirty="0">
                <a:latin typeface="Cartoonero" panose="02000500000000000000" pitchFamily="2" charset="0"/>
              </a:rPr>
              <a:t>• Undamaged product that was ordered for Show &amp; Sell MUST be returned by Reconciliation Day</a:t>
            </a:r>
          </a:p>
          <a:p>
            <a:endParaRPr lang="en-US" sz="1600" dirty="0">
              <a:latin typeface="Cartoonero" panose="02000500000000000000" pitchFamily="2" charset="0"/>
            </a:endParaRPr>
          </a:p>
          <a:p>
            <a:r>
              <a:rPr lang="en-US" sz="1600" dirty="0">
                <a:latin typeface="Cartoonero" panose="02000500000000000000" pitchFamily="2" charset="0"/>
              </a:rPr>
              <a:t>    Chocolate Products may </a:t>
            </a:r>
            <a:r>
              <a:rPr lang="en-US" sz="1600" b="1" dirty="0">
                <a:latin typeface="Cartoonero" panose="02000500000000000000" pitchFamily="2" charset="0"/>
              </a:rPr>
              <a:t>NOT </a:t>
            </a:r>
            <a:r>
              <a:rPr lang="en-US" sz="1600" dirty="0">
                <a:latin typeface="Cartoonero" panose="02000500000000000000" pitchFamily="2" charset="0"/>
              </a:rPr>
              <a:t>be returned.</a:t>
            </a:r>
          </a:p>
          <a:p>
            <a:endParaRPr lang="en-US" sz="1600" dirty="0">
              <a:latin typeface="Cartoonero" panose="02000500000000000000" pitchFamily="2" charset="0"/>
            </a:endParaRPr>
          </a:p>
          <a:p>
            <a:r>
              <a:rPr lang="en-US" sz="1600" dirty="0">
                <a:latin typeface="Cartoonero" panose="02000500000000000000" pitchFamily="2" charset="0"/>
              </a:rPr>
              <a:t>• Any product returned prior to Reconciliation Day are by appointment only and are subject to the 20% rule</a:t>
            </a:r>
          </a:p>
          <a:p>
            <a:endParaRPr lang="en-US" sz="1600" dirty="0">
              <a:latin typeface="Cartoonero" panose="02000500000000000000" pitchFamily="2" charset="0"/>
            </a:endParaRPr>
          </a:p>
          <a:p>
            <a:r>
              <a:rPr lang="en-US" sz="1600" b="1" dirty="0">
                <a:solidFill>
                  <a:srgbClr val="C21306"/>
                </a:solidFill>
                <a:latin typeface="Cartoonero" panose="02000500000000000000" pitchFamily="2" charset="0"/>
              </a:rPr>
              <a:t>• Light/Medium/Dark coffees and Cheese Lovers will be limited for Show &amp; Sell order.</a:t>
            </a:r>
          </a:p>
        </p:txBody>
      </p:sp>
    </p:spTree>
    <p:extLst>
      <p:ext uri="{BB962C8B-B14F-4D97-AF65-F5344CB8AC3E}">
        <p14:creationId xmlns:p14="http://schemas.microsoft.com/office/powerpoint/2010/main" val="704504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1677C8"/>
                </a:solidFill>
                <a:latin typeface="BD Cartoon Shout" panose="02000000000000000000" pitchFamily="2" charset="0"/>
              </a:rPr>
              <a:t>Unit and Leader Incentives</a:t>
            </a:r>
          </a:p>
        </p:txBody>
      </p:sp>
      <p:sp>
        <p:nvSpPr>
          <p:cNvPr id="3" name="TextBox 2"/>
          <p:cNvSpPr txBox="1"/>
          <p:nvPr/>
        </p:nvSpPr>
        <p:spPr>
          <a:xfrm>
            <a:off x="1197665" y="1408043"/>
            <a:ext cx="8115301" cy="5078313"/>
          </a:xfrm>
          <a:prstGeom prst="rect">
            <a:avLst/>
          </a:prstGeom>
          <a:noFill/>
        </p:spPr>
        <p:txBody>
          <a:bodyPr wrap="square" rtlCol="0">
            <a:spAutoFit/>
          </a:bodyPr>
          <a:lstStyle/>
          <a:p>
            <a:r>
              <a:rPr lang="en-US" b="1" dirty="0">
                <a:solidFill>
                  <a:srgbClr val="C21306"/>
                </a:solidFill>
                <a:latin typeface="Cartoonero" panose="02000500000000000000" pitchFamily="2" charset="0"/>
              </a:rPr>
              <a:t>Extra Commission</a:t>
            </a:r>
          </a:p>
          <a:p>
            <a:r>
              <a:rPr lang="en-US" dirty="0">
                <a:latin typeface="Cartoonero" panose="02000500000000000000" pitchFamily="2" charset="0"/>
              </a:rPr>
              <a:t>Increase sale 10% ($2,500 minimum), unit gets 1% increase in commission of total retail sold </a:t>
            </a:r>
          </a:p>
          <a:p>
            <a:r>
              <a:rPr lang="en-US" dirty="0">
                <a:latin typeface="Cartoonero" panose="02000500000000000000" pitchFamily="2" charset="0"/>
              </a:rPr>
              <a:t>(Units must have sold in Fall 2016 to qualify)</a:t>
            </a:r>
          </a:p>
          <a:p>
            <a:endParaRPr lang="en-US" dirty="0">
              <a:latin typeface="Cartoonero" panose="02000500000000000000" pitchFamily="2" charset="0"/>
            </a:endParaRPr>
          </a:p>
          <a:p>
            <a:r>
              <a:rPr lang="en-US" b="1" dirty="0">
                <a:solidFill>
                  <a:srgbClr val="C21306"/>
                </a:solidFill>
                <a:latin typeface="Cartoonero" panose="02000500000000000000" pitchFamily="2" charset="0"/>
              </a:rPr>
              <a:t>Smart TV Drawing for Leaders</a:t>
            </a:r>
          </a:p>
          <a:p>
            <a:r>
              <a:rPr lang="en-US" dirty="0">
                <a:latin typeface="Cartoonero" panose="02000500000000000000" pitchFamily="2" charset="0"/>
              </a:rPr>
              <a:t>Attend Popcorn Training and increase sales to be entered in a drawing to win a Smart TV</a:t>
            </a:r>
          </a:p>
          <a:p>
            <a:endParaRPr lang="en-US" dirty="0">
              <a:latin typeface="Cartoonero" panose="02000500000000000000" pitchFamily="2" charset="0"/>
            </a:endParaRPr>
          </a:p>
          <a:p>
            <a:r>
              <a:rPr lang="en-US" b="1" dirty="0">
                <a:solidFill>
                  <a:srgbClr val="C21306"/>
                </a:solidFill>
                <a:latin typeface="Cartoonero" panose="02000500000000000000" pitchFamily="2" charset="0"/>
              </a:rPr>
              <a:t>Unit Kickoff Gifts</a:t>
            </a:r>
          </a:p>
          <a:p>
            <a:r>
              <a:rPr lang="en-US" dirty="0">
                <a:latin typeface="Cartoonero" panose="02000500000000000000" pitchFamily="2" charset="0"/>
              </a:rPr>
              <a:t>Each Units receives a $750 Club prize, a taste kit, a bullet board and a tote bag</a:t>
            </a:r>
          </a:p>
          <a:p>
            <a:endParaRPr lang="en-US" dirty="0">
              <a:latin typeface="Cartoonero" panose="02000500000000000000" pitchFamily="2" charset="0"/>
            </a:endParaRPr>
          </a:p>
          <a:p>
            <a:r>
              <a:rPr lang="en-US" b="1" dirty="0">
                <a:solidFill>
                  <a:srgbClr val="C21306"/>
                </a:solidFill>
                <a:latin typeface="Cartoonero" panose="02000500000000000000" pitchFamily="2" charset="0"/>
              </a:rPr>
              <a:t>Unit-Led Incentives</a:t>
            </a:r>
          </a:p>
          <a:p>
            <a:r>
              <a:rPr lang="en-US" dirty="0">
                <a:latin typeface="Cartoonero" panose="02000500000000000000" pitchFamily="2" charset="0"/>
              </a:rPr>
              <a:t>· Set $750 Goal for every Scout</a:t>
            </a:r>
          </a:p>
          <a:p>
            <a:r>
              <a:rPr lang="en-US" dirty="0">
                <a:latin typeface="Cartoonero" panose="02000500000000000000" pitchFamily="2" charset="0"/>
              </a:rPr>
              <a:t>· Top Seller Incentives</a:t>
            </a:r>
          </a:p>
          <a:p>
            <a:r>
              <a:rPr lang="en-US" dirty="0">
                <a:latin typeface="Cartoonero" panose="02000500000000000000" pitchFamily="2" charset="0"/>
              </a:rPr>
              <a:t>· Top Selling Den/Patrol earns a Pizza Party</a:t>
            </a:r>
          </a:p>
          <a:p>
            <a:r>
              <a:rPr lang="en-US" dirty="0">
                <a:latin typeface="Cartoonero" panose="02000500000000000000" pitchFamily="2" charset="0"/>
              </a:rPr>
              <a:t>· Pack/Troop/Crew Goal</a:t>
            </a:r>
          </a:p>
          <a:p>
            <a:endParaRPr lang="en-US" dirty="0">
              <a:latin typeface="Cartoonero" panose="02000500000000000000" pitchFamily="2" charset="0"/>
            </a:endParaRPr>
          </a:p>
          <a:p>
            <a:endParaRPr lang="en-US" dirty="0">
              <a:latin typeface="Cartoonero" panose="02000500000000000000" pitchFamily="2" charset="0"/>
            </a:endParaRPr>
          </a:p>
          <a:p>
            <a:endParaRPr lang="en-US" dirty="0">
              <a:latin typeface="Cartoonero" panose="02000500000000000000" pitchFamily="2" charset="0"/>
            </a:endParaRPr>
          </a:p>
        </p:txBody>
      </p:sp>
    </p:spTree>
    <p:extLst>
      <p:ext uri="{BB962C8B-B14F-4D97-AF65-F5344CB8AC3E}">
        <p14:creationId xmlns:p14="http://schemas.microsoft.com/office/powerpoint/2010/main" val="3868694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1677C8"/>
                </a:solidFill>
                <a:latin typeface="BD Cartoon Shout" panose="02000000000000000000" pitchFamily="2" charset="0"/>
              </a:rPr>
              <a:t>Tools Available to Units</a:t>
            </a:r>
          </a:p>
        </p:txBody>
      </p:sp>
      <p:sp>
        <p:nvSpPr>
          <p:cNvPr id="3" name="TextBox 2"/>
          <p:cNvSpPr txBox="1"/>
          <p:nvPr/>
        </p:nvSpPr>
        <p:spPr>
          <a:xfrm>
            <a:off x="1028699" y="1580321"/>
            <a:ext cx="8115301" cy="3724096"/>
          </a:xfrm>
          <a:prstGeom prst="rect">
            <a:avLst/>
          </a:prstGeom>
          <a:noFill/>
        </p:spPr>
        <p:txBody>
          <a:bodyPr wrap="square" rtlCol="0">
            <a:spAutoFit/>
          </a:bodyPr>
          <a:lstStyle/>
          <a:p>
            <a:r>
              <a:rPr lang="en-US" sz="2000" b="1" dirty="0">
                <a:solidFill>
                  <a:srgbClr val="C21306"/>
                </a:solidFill>
                <a:latin typeface="Cartoonero" panose="02000500000000000000" pitchFamily="2" charset="0"/>
              </a:rPr>
              <a:t>Popcorn Machine</a:t>
            </a:r>
          </a:p>
          <a:p>
            <a:pPr marL="285750" lvl="0" indent="-285750" fontAlgn="base">
              <a:spcBef>
                <a:spcPct val="0"/>
              </a:spcBef>
              <a:spcAft>
                <a:spcPct val="0"/>
              </a:spcAft>
              <a:buFont typeface="Arial" pitchFamily="34" charset="0"/>
              <a:buChar char="•"/>
            </a:pPr>
            <a:r>
              <a:rPr lang="en-US" sz="2000" dirty="0">
                <a:solidFill>
                  <a:srgbClr val="000000"/>
                </a:solidFill>
                <a:latin typeface="Cartoonero" panose="02000500000000000000" pitchFamily="2" charset="0"/>
                <a:cs typeface="Arial" pitchFamily="34" charset="0"/>
              </a:rPr>
              <a:t>Perfect for your Kickoff</a:t>
            </a:r>
          </a:p>
          <a:p>
            <a:pPr marL="285750" lvl="0" indent="-285750" fontAlgn="base">
              <a:spcBef>
                <a:spcPct val="0"/>
              </a:spcBef>
              <a:spcAft>
                <a:spcPct val="0"/>
              </a:spcAft>
              <a:buFont typeface="Arial" pitchFamily="34" charset="0"/>
              <a:buChar char="•"/>
            </a:pPr>
            <a:r>
              <a:rPr lang="en-US" sz="2000" dirty="0">
                <a:solidFill>
                  <a:srgbClr val="000000"/>
                </a:solidFill>
                <a:latin typeface="Cartoonero" panose="02000500000000000000" pitchFamily="2" charset="0"/>
                <a:cs typeface="Arial" pitchFamily="34" charset="0"/>
              </a:rPr>
              <a:t>Three Harbors Council will provide popcorn and bags to fill</a:t>
            </a:r>
          </a:p>
          <a:p>
            <a:endParaRPr lang="en-US" dirty="0">
              <a:latin typeface="Cartoonero" panose="02000500000000000000" pitchFamily="2" charset="0"/>
            </a:endParaRPr>
          </a:p>
          <a:p>
            <a:r>
              <a:rPr lang="en-US" sz="2000" b="1" dirty="0">
                <a:solidFill>
                  <a:srgbClr val="C21306"/>
                </a:solidFill>
                <a:latin typeface="Cartoonero" panose="02000500000000000000" pitchFamily="2" charset="0"/>
              </a:rPr>
              <a:t>Squareup.com</a:t>
            </a:r>
          </a:p>
          <a:p>
            <a:pPr marL="285750" lvl="0" indent="-285750" fontAlgn="base">
              <a:spcBef>
                <a:spcPct val="0"/>
              </a:spcBef>
              <a:spcAft>
                <a:spcPct val="0"/>
              </a:spcAft>
              <a:buFont typeface="Arial" pitchFamily="34" charset="0"/>
              <a:buChar char="•"/>
            </a:pPr>
            <a:r>
              <a:rPr lang="en-US" sz="2000" dirty="0">
                <a:solidFill>
                  <a:srgbClr val="000000"/>
                </a:solidFill>
                <a:latin typeface="Cartoonero" panose="02000500000000000000" pitchFamily="2" charset="0"/>
                <a:cs typeface="Arial" pitchFamily="34" charset="0"/>
              </a:rPr>
              <a:t>Request a free app and card reader via the Square Up Website</a:t>
            </a:r>
          </a:p>
          <a:p>
            <a:pPr marL="285750" lvl="0" indent="-285750" fontAlgn="base">
              <a:spcBef>
                <a:spcPct val="0"/>
              </a:spcBef>
              <a:spcAft>
                <a:spcPct val="0"/>
              </a:spcAft>
              <a:buFont typeface="Arial" pitchFamily="34" charset="0"/>
              <a:buChar char="•"/>
            </a:pPr>
            <a:r>
              <a:rPr lang="en-US" sz="2000" dirty="0">
                <a:solidFill>
                  <a:srgbClr val="000000"/>
                </a:solidFill>
                <a:latin typeface="Cartoonero" panose="02000500000000000000" pitchFamily="2" charset="0"/>
                <a:cs typeface="Arial" pitchFamily="34" charset="0"/>
              </a:rPr>
              <a:t>With its low transaction fee, Square Up is the perfect way to sell to those who do not carry cash</a:t>
            </a:r>
          </a:p>
          <a:p>
            <a:pPr marL="285750" lvl="0" indent="-285750" fontAlgn="base">
              <a:spcBef>
                <a:spcPct val="0"/>
              </a:spcBef>
              <a:spcAft>
                <a:spcPct val="0"/>
              </a:spcAft>
              <a:buFont typeface="Arial" pitchFamily="34" charset="0"/>
              <a:buChar char="•"/>
            </a:pPr>
            <a:r>
              <a:rPr lang="en-US" sz="2000" dirty="0">
                <a:solidFill>
                  <a:srgbClr val="000000"/>
                </a:solidFill>
                <a:latin typeface="Cartoonero" panose="02000500000000000000" pitchFamily="2" charset="0"/>
                <a:cs typeface="Arial" pitchFamily="34" charset="0"/>
              </a:rPr>
              <a:t>You can also purchase a Chip &amp; Contactless (Apple Pay, etc.) Reader for $49</a:t>
            </a:r>
            <a:endParaRPr lang="en-US" sz="2400" dirty="0">
              <a:latin typeface="Cartoonero" panose="02000500000000000000" pitchFamily="2" charset="0"/>
              <a:cs typeface="Arial" pitchFamily="34" charset="0"/>
            </a:endParaRPr>
          </a:p>
          <a:p>
            <a:endParaRPr lang="en-US" dirty="0">
              <a:latin typeface="Cartoonero" panose="02000500000000000000" pitchFamily="2" charset="0"/>
            </a:endParaRPr>
          </a:p>
          <a:p>
            <a:r>
              <a:rPr lang="en-US" sz="2000" b="1" dirty="0">
                <a:solidFill>
                  <a:srgbClr val="C21306"/>
                </a:solidFill>
                <a:latin typeface="Cartoonero" panose="02000500000000000000" pitchFamily="2" charset="0"/>
              </a:rPr>
              <a:t>Banners</a:t>
            </a:r>
          </a:p>
          <a:p>
            <a:pPr marL="285750" lvl="0" indent="-285750" fontAlgn="base">
              <a:spcBef>
                <a:spcPct val="0"/>
              </a:spcBef>
              <a:spcAft>
                <a:spcPct val="0"/>
              </a:spcAft>
              <a:buFont typeface="Arial" pitchFamily="34" charset="0"/>
              <a:buChar char="•"/>
            </a:pPr>
            <a:r>
              <a:rPr lang="en-US" sz="2000" dirty="0">
                <a:solidFill>
                  <a:srgbClr val="000000"/>
                </a:solidFill>
                <a:latin typeface="Cartoonero" panose="02000500000000000000" pitchFamily="2" charset="0"/>
                <a:cs typeface="Arial" pitchFamily="34" charset="0"/>
              </a:rPr>
              <a:t>Borrow popcorn banners from Three Harbors Council for your next Show and Sell!</a:t>
            </a:r>
            <a:endParaRPr lang="en-US" sz="2400" dirty="0">
              <a:latin typeface="Cartoonero" panose="02000500000000000000" pitchFamily="2" charset="0"/>
              <a:cs typeface="Arial" pitchFamily="34" charset="0"/>
            </a:endParaRPr>
          </a:p>
        </p:txBody>
      </p:sp>
    </p:spTree>
    <p:extLst>
      <p:ext uri="{BB962C8B-B14F-4D97-AF65-F5344CB8AC3E}">
        <p14:creationId xmlns:p14="http://schemas.microsoft.com/office/powerpoint/2010/main" val="2624922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730" y="535026"/>
            <a:ext cx="7924800" cy="707886"/>
          </a:xfrm>
          <a:prstGeom prst="rect">
            <a:avLst/>
          </a:prstGeom>
          <a:noFill/>
        </p:spPr>
        <p:txBody>
          <a:bodyPr wrap="square" rtlCol="0">
            <a:spAutoFit/>
          </a:bodyPr>
          <a:lstStyle/>
          <a:p>
            <a:r>
              <a:rPr lang="en-US" sz="4000" dirty="0">
                <a:solidFill>
                  <a:srgbClr val="1677C8"/>
                </a:solidFill>
                <a:latin typeface="BD Cartoon Shout" panose="02000000000000000000" pitchFamily="2" charset="0"/>
              </a:rPr>
              <a:t>Blitz Weekend</a:t>
            </a:r>
          </a:p>
        </p:txBody>
      </p:sp>
      <p:sp>
        <p:nvSpPr>
          <p:cNvPr id="3" name="TextBox 2"/>
          <p:cNvSpPr txBox="1"/>
          <p:nvPr/>
        </p:nvSpPr>
        <p:spPr>
          <a:xfrm>
            <a:off x="642730" y="1242912"/>
            <a:ext cx="4303223" cy="1015663"/>
          </a:xfrm>
          <a:prstGeom prst="rect">
            <a:avLst/>
          </a:prstGeom>
          <a:noFill/>
        </p:spPr>
        <p:txBody>
          <a:bodyPr wrap="square" rtlCol="0">
            <a:spAutoFit/>
          </a:bodyPr>
          <a:lstStyle/>
          <a:p>
            <a:r>
              <a:rPr lang="en-US" sz="2000" b="1" dirty="0">
                <a:solidFill>
                  <a:srgbClr val="C21306"/>
                </a:solidFill>
                <a:latin typeface="Cartoonero" panose="02000500000000000000" pitchFamily="2" charset="0"/>
              </a:rPr>
              <a:t>Top 5 Sellers in the Council during the opening weekend win a LEGO Star Wars Poe's X-Wing Fighter!</a:t>
            </a:r>
          </a:p>
        </p:txBody>
      </p:sp>
      <p:sp>
        <p:nvSpPr>
          <p:cNvPr id="5" name="TextBox 4"/>
          <p:cNvSpPr txBox="1"/>
          <p:nvPr/>
        </p:nvSpPr>
        <p:spPr>
          <a:xfrm>
            <a:off x="457200" y="2919046"/>
            <a:ext cx="7924800" cy="707886"/>
          </a:xfrm>
          <a:prstGeom prst="rect">
            <a:avLst/>
          </a:prstGeom>
          <a:noFill/>
        </p:spPr>
        <p:txBody>
          <a:bodyPr wrap="square" rtlCol="0">
            <a:spAutoFit/>
          </a:bodyPr>
          <a:lstStyle/>
          <a:p>
            <a:r>
              <a:rPr lang="en-US" sz="4000" dirty="0">
                <a:solidFill>
                  <a:srgbClr val="1677C8"/>
                </a:solidFill>
                <a:latin typeface="BD Cartoon Shout" panose="02000000000000000000" pitchFamily="2" charset="0"/>
              </a:rPr>
              <a:t>Bonus Rewards</a:t>
            </a:r>
          </a:p>
        </p:txBody>
      </p:sp>
      <p:sp>
        <p:nvSpPr>
          <p:cNvPr id="6" name="TextBox 5"/>
          <p:cNvSpPr txBox="1"/>
          <p:nvPr/>
        </p:nvSpPr>
        <p:spPr>
          <a:xfrm>
            <a:off x="947531" y="3960624"/>
            <a:ext cx="8305800" cy="923330"/>
          </a:xfrm>
          <a:prstGeom prst="rect">
            <a:avLst/>
          </a:prstGeom>
          <a:noFill/>
        </p:spPr>
        <p:txBody>
          <a:bodyPr wrap="square" rtlCol="0">
            <a:spAutoFit/>
          </a:bodyPr>
          <a:lstStyle/>
          <a:p>
            <a:r>
              <a:rPr lang="en-US" dirty="0">
                <a:latin typeface="Cartoonero" panose="02000500000000000000" pitchFamily="2" charset="0"/>
              </a:rPr>
              <a:t>•  Bonus Rewards are for ALL Scouts, at 33% and 35% commission.</a:t>
            </a:r>
          </a:p>
          <a:p>
            <a:r>
              <a:rPr lang="en-US" dirty="0">
                <a:latin typeface="Cartoonero" panose="02000500000000000000" pitchFamily="2" charset="0"/>
              </a:rPr>
              <a:t>•  Turn in the Bonus Rewards spreadsheet by Reconciliation Day.</a:t>
            </a:r>
          </a:p>
          <a:p>
            <a:r>
              <a:rPr lang="en-US" dirty="0">
                <a:latin typeface="Cartoonero" panose="02000500000000000000" pitchFamily="2" charset="0"/>
              </a:rPr>
              <a:t>•  Prizes will be ready to be picked up from the Scout Office by the end of December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484" y="469807"/>
            <a:ext cx="2561875" cy="2561875"/>
          </a:xfrm>
          <a:prstGeom prst="rect">
            <a:avLst/>
          </a:prstGeom>
        </p:spPr>
      </p:pic>
    </p:spTree>
    <p:extLst>
      <p:ext uri="{BB962C8B-B14F-4D97-AF65-F5344CB8AC3E}">
        <p14:creationId xmlns:p14="http://schemas.microsoft.com/office/powerpoint/2010/main" val="436631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98" y="274767"/>
            <a:ext cx="7886700" cy="1325563"/>
          </a:xfrm>
        </p:spPr>
        <p:txBody>
          <a:bodyPr>
            <a:normAutofit/>
          </a:bodyPr>
          <a:lstStyle/>
          <a:p>
            <a:r>
              <a:rPr lang="en-US" sz="4000" dirty="0">
                <a:solidFill>
                  <a:srgbClr val="1677C8"/>
                </a:solidFill>
                <a:latin typeface="BD Cartoon Shout" panose="02000000000000000000" pitchFamily="2" charset="0"/>
              </a:rPr>
              <a:t>Bonus Rewards</a:t>
            </a:r>
          </a:p>
        </p:txBody>
      </p:sp>
      <p:sp>
        <p:nvSpPr>
          <p:cNvPr id="3" name="TextBox 2"/>
          <p:cNvSpPr txBox="1"/>
          <p:nvPr/>
        </p:nvSpPr>
        <p:spPr>
          <a:xfrm>
            <a:off x="2122208" y="1368793"/>
            <a:ext cx="3221182" cy="5047536"/>
          </a:xfrm>
          <a:prstGeom prst="rect">
            <a:avLst/>
          </a:prstGeom>
          <a:noFill/>
        </p:spPr>
        <p:txBody>
          <a:bodyPr wrap="square" rtlCol="0">
            <a:spAutoFit/>
          </a:bodyPr>
          <a:lstStyle/>
          <a:p>
            <a:r>
              <a:rPr lang="en-US" sz="1700" b="1" dirty="0">
                <a:solidFill>
                  <a:srgbClr val="C21306"/>
                </a:solidFill>
                <a:latin typeface="Cartoonero" panose="02000500000000000000" pitchFamily="2" charset="0"/>
              </a:rPr>
              <a:t>Level 1: Sell $750</a:t>
            </a:r>
          </a:p>
          <a:p>
            <a:r>
              <a:rPr lang="en-US" sz="1700" dirty="0">
                <a:latin typeface="Cartoonero" panose="02000500000000000000" pitchFamily="2" charset="0"/>
              </a:rPr>
              <a:t>Sports Voucher, Z-Curve Bow,</a:t>
            </a:r>
          </a:p>
          <a:p>
            <a:r>
              <a:rPr lang="en-US" sz="1700" dirty="0">
                <a:latin typeface="Cartoonero" panose="02000500000000000000" pitchFamily="2" charset="0"/>
              </a:rPr>
              <a:t> $750 Club Patch</a:t>
            </a:r>
          </a:p>
          <a:p>
            <a:endParaRPr lang="en-US" sz="1700" dirty="0">
              <a:latin typeface="Cartoonero" panose="02000500000000000000" pitchFamily="2" charset="0"/>
            </a:endParaRPr>
          </a:p>
          <a:p>
            <a:endParaRPr lang="en-US" sz="1700" dirty="0">
              <a:latin typeface="Cartoonero" panose="02000500000000000000" pitchFamily="2" charset="0"/>
            </a:endParaRPr>
          </a:p>
          <a:p>
            <a:r>
              <a:rPr lang="en-US" sz="1700" b="1" dirty="0">
                <a:solidFill>
                  <a:srgbClr val="C21306"/>
                </a:solidFill>
                <a:latin typeface="Cartoonero" panose="02000500000000000000" pitchFamily="2" charset="0"/>
              </a:rPr>
              <a:t>Level 2: Sell $1,250</a:t>
            </a:r>
          </a:p>
          <a:p>
            <a:r>
              <a:rPr lang="en-US" sz="1700" dirty="0">
                <a:latin typeface="Cartoonero" panose="02000500000000000000" pitchFamily="2" charset="0"/>
              </a:rPr>
              <a:t>(3) Country Springs Waterpark Passes + Level 1</a:t>
            </a:r>
          </a:p>
          <a:p>
            <a:endParaRPr lang="en-US" sz="1700" dirty="0">
              <a:latin typeface="Cartoonero" panose="02000500000000000000" pitchFamily="2" charset="0"/>
            </a:endParaRPr>
          </a:p>
          <a:p>
            <a:endParaRPr lang="en-US" sz="1700" dirty="0">
              <a:latin typeface="Cartoonero" panose="02000500000000000000" pitchFamily="2" charset="0"/>
            </a:endParaRPr>
          </a:p>
          <a:p>
            <a:r>
              <a:rPr lang="en-US" sz="1700" b="1" dirty="0">
                <a:solidFill>
                  <a:srgbClr val="C21306"/>
                </a:solidFill>
                <a:latin typeface="Cartoonero" panose="02000500000000000000" pitchFamily="2" charset="0"/>
              </a:rPr>
              <a:t>Level 3: Sell $2,500</a:t>
            </a:r>
          </a:p>
          <a:p>
            <a:r>
              <a:rPr lang="en-US" sz="1700" dirty="0">
                <a:latin typeface="Cartoonero" panose="02000500000000000000" pitchFamily="2" charset="0"/>
              </a:rPr>
              <a:t>Prize from Winner’s Circle </a:t>
            </a:r>
          </a:p>
          <a:p>
            <a:r>
              <a:rPr lang="en-US" sz="1700" dirty="0">
                <a:latin typeface="Cartoonero" panose="02000500000000000000" pitchFamily="2" charset="0"/>
              </a:rPr>
              <a:t>+ Level 1 &amp; 2</a:t>
            </a:r>
          </a:p>
          <a:p>
            <a:endParaRPr lang="en-US" sz="1700" dirty="0">
              <a:latin typeface="Cartoonero" panose="02000500000000000000" pitchFamily="2" charset="0"/>
            </a:endParaRPr>
          </a:p>
          <a:p>
            <a:endParaRPr lang="en-US" sz="1700" dirty="0">
              <a:latin typeface="Cartoonero" panose="02000500000000000000" pitchFamily="2" charset="0"/>
            </a:endParaRPr>
          </a:p>
          <a:p>
            <a:r>
              <a:rPr lang="en-US" sz="1700" b="1" dirty="0">
                <a:solidFill>
                  <a:srgbClr val="C21306"/>
                </a:solidFill>
                <a:latin typeface="Cartoonero" panose="02000500000000000000" pitchFamily="2" charset="0"/>
              </a:rPr>
              <a:t>Level 4: Sell $4,500</a:t>
            </a:r>
          </a:p>
          <a:p>
            <a:r>
              <a:rPr lang="en-US" sz="1700" dirty="0">
                <a:latin typeface="Cartoonero" panose="02000500000000000000" pitchFamily="2" charset="0"/>
              </a:rPr>
              <a:t>Milwaukee Brewers  Premiere Package + Level 1, 2 &amp; 3</a:t>
            </a:r>
          </a:p>
          <a:p>
            <a:endParaRPr lang="en-US" sz="1600" dirty="0">
              <a:latin typeface="Cartoonero" panose="02000500000000000000" pitchFamily="2" charset="0"/>
            </a:endParaRPr>
          </a:p>
        </p:txBody>
      </p:sp>
      <p:sp>
        <p:nvSpPr>
          <p:cNvPr id="4" name="TextBox 3"/>
          <p:cNvSpPr txBox="1"/>
          <p:nvPr/>
        </p:nvSpPr>
        <p:spPr>
          <a:xfrm>
            <a:off x="5029200" y="1371600"/>
            <a:ext cx="2512313" cy="4293483"/>
          </a:xfrm>
          <a:prstGeom prst="rect">
            <a:avLst/>
          </a:prstGeom>
          <a:noFill/>
        </p:spPr>
        <p:txBody>
          <a:bodyPr wrap="square" rtlCol="0">
            <a:spAutoFit/>
          </a:bodyPr>
          <a:lstStyle/>
          <a:p>
            <a:r>
              <a:rPr lang="en-US" sz="1700" b="1" dirty="0">
                <a:solidFill>
                  <a:srgbClr val="C21306"/>
                </a:solidFill>
                <a:latin typeface="Cartoonero" panose="02000500000000000000" pitchFamily="2" charset="0"/>
              </a:rPr>
              <a:t>Level 5: Sell $7,500</a:t>
            </a:r>
          </a:p>
          <a:p>
            <a:r>
              <a:rPr lang="en-US" sz="1700" dirty="0">
                <a:latin typeface="Cartoonero" panose="02000500000000000000" pitchFamily="2" charset="0"/>
              </a:rPr>
              <a:t>2 Night Stay at the Great Wolf Lodge for a Family </a:t>
            </a:r>
          </a:p>
          <a:p>
            <a:r>
              <a:rPr lang="en-US" sz="1700" dirty="0">
                <a:latin typeface="Cartoonero" panose="02000500000000000000" pitchFamily="2" charset="0"/>
              </a:rPr>
              <a:t>of 4 + Level 1, 2, 3 &amp; 4</a:t>
            </a:r>
          </a:p>
          <a:p>
            <a:endParaRPr lang="en-US" sz="1700" dirty="0">
              <a:latin typeface="Cartoonero" panose="02000500000000000000" pitchFamily="2" charset="0"/>
            </a:endParaRPr>
          </a:p>
          <a:p>
            <a:r>
              <a:rPr lang="en-US" sz="1700" b="1" dirty="0">
                <a:solidFill>
                  <a:srgbClr val="C21306"/>
                </a:solidFill>
                <a:latin typeface="Cartoonero" panose="02000500000000000000" pitchFamily="2" charset="0"/>
              </a:rPr>
              <a:t>Level 6: Sell $12,000</a:t>
            </a:r>
          </a:p>
          <a:p>
            <a:r>
              <a:rPr lang="en-US" sz="1700" dirty="0">
                <a:latin typeface="Cartoonero" panose="02000500000000000000" pitchFamily="2" charset="0"/>
              </a:rPr>
              <a:t>3 Night, 4 Day Trip to </a:t>
            </a:r>
            <a:r>
              <a:rPr lang="en-US" sz="1700" dirty="0" err="1">
                <a:latin typeface="Cartoonero" panose="02000500000000000000" pitchFamily="2" charset="0"/>
              </a:rPr>
              <a:t>Legoland</a:t>
            </a:r>
            <a:r>
              <a:rPr lang="en-US" sz="1700" dirty="0">
                <a:latin typeface="Cartoonero" panose="02000500000000000000" pitchFamily="2" charset="0"/>
              </a:rPr>
              <a:t> in Florida for a Family of 4 </a:t>
            </a:r>
          </a:p>
          <a:p>
            <a:r>
              <a:rPr lang="en-US" sz="1700" dirty="0">
                <a:latin typeface="Cartoonero" panose="02000500000000000000" pitchFamily="2" charset="0"/>
              </a:rPr>
              <a:t>+ Level 1, 2, 3, 4 &amp; 5</a:t>
            </a:r>
          </a:p>
          <a:p>
            <a:endParaRPr lang="en-US" sz="1700" dirty="0">
              <a:latin typeface="Cartoonero" panose="02000500000000000000" pitchFamily="2" charset="0"/>
            </a:endParaRPr>
          </a:p>
          <a:p>
            <a:r>
              <a:rPr lang="en-US" sz="1700" b="1" dirty="0">
                <a:solidFill>
                  <a:srgbClr val="C21306"/>
                </a:solidFill>
                <a:latin typeface="Cartoonero" panose="02000500000000000000" pitchFamily="2" charset="0"/>
              </a:rPr>
              <a:t>Level 7: Sell $16,000</a:t>
            </a:r>
          </a:p>
          <a:p>
            <a:r>
              <a:rPr lang="en-US" sz="1700" dirty="0">
                <a:latin typeface="Cartoonero" panose="02000500000000000000" pitchFamily="2" charset="0"/>
              </a:rPr>
              <a:t>3 Night, 4 Day Trip to </a:t>
            </a:r>
          </a:p>
          <a:p>
            <a:r>
              <a:rPr lang="en-US" sz="1700" dirty="0">
                <a:latin typeface="Cartoonero" panose="02000500000000000000" pitchFamily="2" charset="0"/>
              </a:rPr>
              <a:t>Universal Studios in Florida </a:t>
            </a:r>
          </a:p>
          <a:p>
            <a:r>
              <a:rPr lang="en-US" sz="1700" dirty="0">
                <a:latin typeface="Cartoonero" panose="02000500000000000000" pitchFamily="2" charset="0"/>
              </a:rPr>
              <a:t>for a Family of 4 </a:t>
            </a:r>
          </a:p>
          <a:p>
            <a:r>
              <a:rPr lang="en-US" sz="1700" dirty="0">
                <a:latin typeface="Cartoonero" panose="02000500000000000000" pitchFamily="2" charset="0"/>
              </a:rPr>
              <a:t>+ Level 1, 2, 3, 4 &amp; 5</a:t>
            </a:r>
          </a:p>
          <a:p>
            <a:endParaRPr lang="en-US" dirty="0">
              <a:latin typeface="Cartoonero" panose="02000500000000000000" pitchFamily="2"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646958834"/>
              </p:ext>
            </p:extLst>
          </p:nvPr>
        </p:nvGraphicFramePr>
        <p:xfrm>
          <a:off x="716038" y="2818668"/>
          <a:ext cx="1260394" cy="756236"/>
        </p:xfrm>
        <a:graphic>
          <a:graphicData uri="http://schemas.openxmlformats.org/presentationml/2006/ole">
            <mc:AlternateContent xmlns:mc="http://schemas.openxmlformats.org/markup-compatibility/2006">
              <mc:Choice xmlns:v="urn:schemas-microsoft-com:vml" Requires="v">
                <p:oleObj spid="_x0000_s1071" name="Image" r:id="rId3" imgW="1523880" imgH="914400" progId="Photoshop.Image.12">
                  <p:embed/>
                </p:oleObj>
              </mc:Choice>
              <mc:Fallback>
                <p:oleObj name="Image" r:id="rId3" imgW="1523880" imgH="914400" progId="Photoshop.Image.12">
                  <p:embed/>
                  <p:pic>
                    <p:nvPicPr>
                      <p:cNvPr id="6" name="Object 5"/>
                      <p:cNvPicPr/>
                      <p:nvPr/>
                    </p:nvPicPr>
                    <p:blipFill>
                      <a:blip r:embed="rId4"/>
                      <a:stretch>
                        <a:fillRect/>
                      </a:stretch>
                    </p:blipFill>
                    <p:spPr>
                      <a:xfrm>
                        <a:off x="716038" y="2818668"/>
                        <a:ext cx="1260394" cy="756236"/>
                      </a:xfrm>
                      <a:prstGeom prst="rect">
                        <a:avLst/>
                      </a:prstGeom>
                      <a:ln w="38100">
                        <a:solidFill>
                          <a:srgbClr val="C21306"/>
                        </a:solid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40743822"/>
              </p:ext>
            </p:extLst>
          </p:nvPr>
        </p:nvGraphicFramePr>
        <p:xfrm>
          <a:off x="731944" y="4084549"/>
          <a:ext cx="1260394" cy="728021"/>
        </p:xfrm>
        <a:graphic>
          <a:graphicData uri="http://schemas.openxmlformats.org/presentationml/2006/ole">
            <mc:AlternateContent xmlns:mc="http://schemas.openxmlformats.org/markup-compatibility/2006">
              <mc:Choice xmlns:v="urn:schemas-microsoft-com:vml" Requires="v">
                <p:oleObj spid="_x0000_s1072" name="Image" r:id="rId5" imgW="1502640" imgH="868680" progId="Photoshop.Image.12">
                  <p:embed/>
                </p:oleObj>
              </mc:Choice>
              <mc:Fallback>
                <p:oleObj name="Image" r:id="rId5" imgW="1502640" imgH="868680" progId="Photoshop.Image.12">
                  <p:embed/>
                  <p:pic>
                    <p:nvPicPr>
                      <p:cNvPr id="7" name="Object 6"/>
                      <p:cNvPicPr/>
                      <p:nvPr/>
                    </p:nvPicPr>
                    <p:blipFill>
                      <a:blip r:embed="rId6"/>
                      <a:stretch>
                        <a:fillRect/>
                      </a:stretch>
                    </p:blipFill>
                    <p:spPr>
                      <a:xfrm>
                        <a:off x="731944" y="4084549"/>
                        <a:ext cx="1260394" cy="728021"/>
                      </a:xfrm>
                      <a:prstGeom prst="rect">
                        <a:avLst/>
                      </a:prstGeom>
                      <a:ln w="38100">
                        <a:solidFill>
                          <a:srgbClr val="C21306"/>
                        </a:solidFill>
                      </a:ln>
                    </p:spPr>
                  </p:pic>
                </p:oleObj>
              </mc:Fallback>
            </mc:AlternateContent>
          </a:graphicData>
        </a:graphic>
      </p:graphicFrame>
      <p:graphicFrame>
        <p:nvGraphicFramePr>
          <p:cNvPr id="9" name="Object 8"/>
          <p:cNvGraphicFramePr>
            <a:graphicFrameLocks noChangeAspect="1"/>
          </p:cNvGraphicFramePr>
          <p:nvPr>
            <p:extLst/>
          </p:nvPr>
        </p:nvGraphicFramePr>
        <p:xfrm>
          <a:off x="7541515" y="1561777"/>
          <a:ext cx="1260394" cy="756236"/>
        </p:xfrm>
        <a:graphic>
          <a:graphicData uri="http://schemas.openxmlformats.org/presentationml/2006/ole">
            <mc:AlternateContent xmlns:mc="http://schemas.openxmlformats.org/markup-compatibility/2006">
              <mc:Choice xmlns:v="urn:schemas-microsoft-com:vml" Requires="v">
                <p:oleObj spid="_x0000_s1073" name="Image" r:id="rId7" imgW="1523880" imgH="914400" progId="Photoshop.Image.12">
                  <p:embed/>
                </p:oleObj>
              </mc:Choice>
              <mc:Fallback>
                <p:oleObj name="Image" r:id="rId7" imgW="1523880" imgH="914400" progId="Photoshop.Image.12">
                  <p:embed/>
                  <p:pic>
                    <p:nvPicPr>
                      <p:cNvPr id="9" name="Object 8"/>
                      <p:cNvPicPr/>
                      <p:nvPr/>
                    </p:nvPicPr>
                    <p:blipFill>
                      <a:blip r:embed="rId8"/>
                      <a:stretch>
                        <a:fillRect/>
                      </a:stretch>
                    </p:blipFill>
                    <p:spPr>
                      <a:xfrm>
                        <a:off x="7541515" y="1561777"/>
                        <a:ext cx="1260394" cy="756236"/>
                      </a:xfrm>
                      <a:prstGeom prst="rect">
                        <a:avLst/>
                      </a:prstGeom>
                      <a:ln w="38100">
                        <a:solidFill>
                          <a:srgbClr val="C21306"/>
                        </a:solidFill>
                      </a:ln>
                    </p:spPr>
                  </p:pic>
                </p:oleObj>
              </mc:Fallback>
            </mc:AlternateContent>
          </a:graphicData>
        </a:graphic>
      </p:graphicFrame>
      <p:graphicFrame>
        <p:nvGraphicFramePr>
          <p:cNvPr id="10" name="Object 9"/>
          <p:cNvGraphicFramePr>
            <a:graphicFrameLocks noChangeAspect="1"/>
          </p:cNvGraphicFramePr>
          <p:nvPr>
            <p:extLst/>
          </p:nvPr>
        </p:nvGraphicFramePr>
        <p:xfrm>
          <a:off x="7541515" y="3136767"/>
          <a:ext cx="1259657" cy="755794"/>
        </p:xfrm>
        <a:graphic>
          <a:graphicData uri="http://schemas.openxmlformats.org/presentationml/2006/ole">
            <mc:AlternateContent xmlns:mc="http://schemas.openxmlformats.org/markup-compatibility/2006">
              <mc:Choice xmlns:v="urn:schemas-microsoft-com:vml" Requires="v">
                <p:oleObj spid="_x0000_s1074" name="Image" r:id="rId9" imgW="1523880" imgH="914400" progId="Photoshop.Image.12">
                  <p:embed/>
                </p:oleObj>
              </mc:Choice>
              <mc:Fallback>
                <p:oleObj name="Image" r:id="rId9" imgW="1523880" imgH="914400" progId="Photoshop.Image.12">
                  <p:embed/>
                  <p:pic>
                    <p:nvPicPr>
                      <p:cNvPr id="10" name="Object 9"/>
                      <p:cNvPicPr/>
                      <p:nvPr/>
                    </p:nvPicPr>
                    <p:blipFill>
                      <a:blip r:embed="rId10"/>
                      <a:stretch>
                        <a:fillRect/>
                      </a:stretch>
                    </p:blipFill>
                    <p:spPr>
                      <a:xfrm>
                        <a:off x="7541515" y="3136767"/>
                        <a:ext cx="1259657" cy="755794"/>
                      </a:xfrm>
                      <a:prstGeom prst="rect">
                        <a:avLst/>
                      </a:prstGeom>
                      <a:ln w="38100">
                        <a:solidFill>
                          <a:srgbClr val="C21306"/>
                        </a:solidFill>
                      </a:ln>
                    </p:spPr>
                  </p:pic>
                </p:oleObj>
              </mc:Fallback>
            </mc:AlternateContent>
          </a:graphicData>
        </a:graphic>
      </p:graphicFrame>
      <p:graphicFrame>
        <p:nvGraphicFramePr>
          <p:cNvPr id="11" name="Object 10"/>
          <p:cNvGraphicFramePr>
            <a:graphicFrameLocks noChangeAspect="1"/>
          </p:cNvGraphicFramePr>
          <p:nvPr>
            <p:extLst/>
          </p:nvPr>
        </p:nvGraphicFramePr>
        <p:xfrm>
          <a:off x="7541514" y="4812570"/>
          <a:ext cx="1259657" cy="755794"/>
        </p:xfrm>
        <a:graphic>
          <a:graphicData uri="http://schemas.openxmlformats.org/presentationml/2006/ole">
            <mc:AlternateContent xmlns:mc="http://schemas.openxmlformats.org/markup-compatibility/2006">
              <mc:Choice xmlns:v="urn:schemas-microsoft-com:vml" Requires="v">
                <p:oleObj spid="_x0000_s1075" name="Image" r:id="rId11" imgW="1523880" imgH="914400" progId="Photoshop.Image.12">
                  <p:embed/>
                </p:oleObj>
              </mc:Choice>
              <mc:Fallback>
                <p:oleObj name="Image" r:id="rId11" imgW="1523880" imgH="914400" progId="Photoshop.Image.12">
                  <p:embed/>
                  <p:pic>
                    <p:nvPicPr>
                      <p:cNvPr id="11" name="Object 10"/>
                      <p:cNvPicPr/>
                      <p:nvPr/>
                    </p:nvPicPr>
                    <p:blipFill>
                      <a:blip r:embed="rId12"/>
                      <a:stretch>
                        <a:fillRect/>
                      </a:stretch>
                    </p:blipFill>
                    <p:spPr>
                      <a:xfrm>
                        <a:off x="7541514" y="4812570"/>
                        <a:ext cx="1259657" cy="755794"/>
                      </a:xfrm>
                      <a:prstGeom prst="rect">
                        <a:avLst/>
                      </a:prstGeom>
                      <a:ln w="38100">
                        <a:solidFill>
                          <a:srgbClr val="C21306"/>
                        </a:solidFill>
                      </a:ln>
                    </p:spPr>
                  </p:pic>
                </p:oleObj>
              </mc:Fallback>
            </mc:AlternateContent>
          </a:graphicData>
        </a:graphic>
      </p:graphicFrame>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944" y="1328132"/>
            <a:ext cx="1244488" cy="989881"/>
          </a:xfrm>
          <a:prstGeom prst="rect">
            <a:avLst/>
          </a:prstGeom>
          <a:ln w="38100">
            <a:solidFill>
              <a:srgbClr val="C21306"/>
            </a:solidFill>
          </a:ln>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7770" y="5322215"/>
            <a:ext cx="1314099" cy="776096"/>
          </a:xfrm>
          <a:prstGeom prst="rect">
            <a:avLst/>
          </a:prstGeom>
          <a:ln w="38100">
            <a:solidFill>
              <a:srgbClr val="C21306"/>
            </a:solidFill>
          </a:ln>
        </p:spPr>
      </p:pic>
    </p:spTree>
    <p:extLst>
      <p:ext uri="{BB962C8B-B14F-4D97-AF65-F5344CB8AC3E}">
        <p14:creationId xmlns:p14="http://schemas.microsoft.com/office/powerpoint/2010/main" val="2057478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795" y="558158"/>
            <a:ext cx="7924800" cy="646331"/>
          </a:xfrm>
          <a:prstGeom prst="rect">
            <a:avLst/>
          </a:prstGeom>
          <a:noFill/>
        </p:spPr>
        <p:txBody>
          <a:bodyPr wrap="square" rtlCol="0">
            <a:spAutoFit/>
          </a:bodyPr>
          <a:lstStyle/>
          <a:p>
            <a:r>
              <a:rPr lang="en-US" sz="3600" dirty="0">
                <a:solidFill>
                  <a:srgbClr val="1677C8"/>
                </a:solidFill>
                <a:latin typeface="BD Cartoon Shout" panose="02000000000000000000" pitchFamily="2" charset="0"/>
              </a:rPr>
              <a:t>Final Comments</a:t>
            </a:r>
          </a:p>
        </p:txBody>
      </p:sp>
      <p:sp>
        <p:nvSpPr>
          <p:cNvPr id="3" name="TextBox 2"/>
          <p:cNvSpPr txBox="1"/>
          <p:nvPr/>
        </p:nvSpPr>
        <p:spPr>
          <a:xfrm>
            <a:off x="676795" y="1076798"/>
            <a:ext cx="6676505" cy="17130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Cartoonero" panose="02000500000000000000" pitchFamily="2" charset="0"/>
              </a:rPr>
              <a:t>Check your Kernel Journals</a:t>
            </a:r>
          </a:p>
          <a:p>
            <a:pPr marL="285750" indent="-285750">
              <a:lnSpc>
                <a:spcPct val="150000"/>
              </a:lnSpc>
              <a:buFont typeface="Arial" panose="020B0604020202020204" pitchFamily="34" charset="0"/>
              <a:buChar char="•"/>
            </a:pPr>
            <a:r>
              <a:rPr lang="en-US" dirty="0">
                <a:latin typeface="Cartoonero" panose="02000500000000000000" pitchFamily="2" charset="0"/>
              </a:rPr>
              <a:t>Take all the flyers you need</a:t>
            </a:r>
          </a:p>
          <a:p>
            <a:pPr marL="285750" indent="-285750">
              <a:lnSpc>
                <a:spcPct val="150000"/>
              </a:lnSpc>
              <a:buFont typeface="Arial" panose="020B0604020202020204" pitchFamily="34" charset="0"/>
              <a:buChar char="•"/>
            </a:pPr>
            <a:r>
              <a:rPr lang="en-US" dirty="0">
                <a:latin typeface="Cartoonero" panose="02000500000000000000" pitchFamily="2" charset="0"/>
              </a:rPr>
              <a:t>Call us if you need help or have a question</a:t>
            </a:r>
          </a:p>
          <a:p>
            <a:pPr marL="285750" indent="-285750">
              <a:lnSpc>
                <a:spcPct val="150000"/>
              </a:lnSpc>
              <a:buFont typeface="Arial" panose="020B0604020202020204" pitchFamily="34" charset="0"/>
              <a:buChar char="•"/>
            </a:pPr>
            <a:r>
              <a:rPr lang="en-US" dirty="0">
                <a:latin typeface="Cartoonero" panose="02000500000000000000" pitchFamily="2" charset="0"/>
              </a:rPr>
              <a:t>Use the resources on www.ThreeHarborsScouting.org/Popcorn</a:t>
            </a:r>
          </a:p>
        </p:txBody>
      </p:sp>
      <p:sp>
        <p:nvSpPr>
          <p:cNvPr id="4" name="TextBox 3"/>
          <p:cNvSpPr txBox="1"/>
          <p:nvPr/>
        </p:nvSpPr>
        <p:spPr>
          <a:xfrm>
            <a:off x="513733" y="3242890"/>
            <a:ext cx="7924800" cy="646331"/>
          </a:xfrm>
          <a:prstGeom prst="rect">
            <a:avLst/>
          </a:prstGeom>
          <a:noFill/>
        </p:spPr>
        <p:txBody>
          <a:bodyPr wrap="square" rtlCol="0">
            <a:spAutoFit/>
          </a:bodyPr>
          <a:lstStyle/>
          <a:p>
            <a:r>
              <a:rPr lang="en-US" sz="3600" dirty="0">
                <a:solidFill>
                  <a:srgbClr val="1677C8"/>
                </a:solidFill>
                <a:latin typeface="BD Cartoon Shout" panose="02000000000000000000" pitchFamily="2" charset="0"/>
              </a:rPr>
              <a:t>5 Keys to Unit Success</a:t>
            </a:r>
          </a:p>
        </p:txBody>
      </p:sp>
      <p:sp>
        <p:nvSpPr>
          <p:cNvPr id="5" name="TextBox 4"/>
          <p:cNvSpPr txBox="1"/>
          <p:nvPr/>
        </p:nvSpPr>
        <p:spPr>
          <a:xfrm>
            <a:off x="2116312" y="3800758"/>
            <a:ext cx="8305800" cy="2126864"/>
          </a:xfrm>
          <a:prstGeom prst="rect">
            <a:avLst/>
          </a:prstGeom>
          <a:noFill/>
        </p:spPr>
        <p:txBody>
          <a:bodyPr wrap="square" rtlCol="0">
            <a:spAutoFit/>
          </a:bodyPr>
          <a:lstStyle/>
          <a:p>
            <a:pPr>
              <a:lnSpc>
                <a:spcPct val="150000"/>
              </a:lnSpc>
            </a:pPr>
            <a:r>
              <a:rPr lang="en-US" dirty="0">
                <a:solidFill>
                  <a:srgbClr val="333333"/>
                </a:solidFill>
                <a:latin typeface="Cartoonero" panose="02000500000000000000" pitchFamily="2" charset="0"/>
              </a:rPr>
              <a:t>1. Unit Kernel Trained, Organized, and Pumped up</a:t>
            </a:r>
          </a:p>
          <a:p>
            <a:pPr>
              <a:lnSpc>
                <a:spcPct val="150000"/>
              </a:lnSpc>
            </a:pPr>
            <a:r>
              <a:rPr lang="en-US" dirty="0">
                <a:solidFill>
                  <a:srgbClr val="333333"/>
                </a:solidFill>
                <a:latin typeface="Cartoonero" panose="02000500000000000000" pitchFamily="2" charset="0"/>
              </a:rPr>
              <a:t>2. Plan your Unit's Program </a:t>
            </a:r>
          </a:p>
          <a:p>
            <a:pPr>
              <a:lnSpc>
                <a:spcPct val="150000"/>
              </a:lnSpc>
            </a:pPr>
            <a:r>
              <a:rPr lang="en-US" dirty="0">
                <a:solidFill>
                  <a:srgbClr val="333333"/>
                </a:solidFill>
                <a:latin typeface="Cartoonero" panose="02000500000000000000" pitchFamily="2" charset="0"/>
              </a:rPr>
              <a:t>3. Set a Goal</a:t>
            </a:r>
          </a:p>
          <a:p>
            <a:pPr>
              <a:lnSpc>
                <a:spcPct val="150000"/>
              </a:lnSpc>
            </a:pPr>
            <a:r>
              <a:rPr lang="en-US" dirty="0">
                <a:solidFill>
                  <a:srgbClr val="333333"/>
                </a:solidFill>
                <a:latin typeface="Cartoonero" panose="02000500000000000000" pitchFamily="2" charset="0"/>
              </a:rPr>
              <a:t>4. Inspirational and Fun Unit Kickoff</a:t>
            </a:r>
          </a:p>
          <a:p>
            <a:pPr>
              <a:lnSpc>
                <a:spcPct val="150000"/>
              </a:lnSpc>
            </a:pPr>
            <a:r>
              <a:rPr lang="en-US" dirty="0">
                <a:solidFill>
                  <a:srgbClr val="333333"/>
                </a:solidFill>
                <a:latin typeface="Cartoonero" panose="02000500000000000000" pitchFamily="2" charset="0"/>
              </a:rPr>
              <a:t>5. Unit incentives that every Scout will Enjoy</a:t>
            </a:r>
          </a:p>
        </p:txBody>
      </p:sp>
    </p:spTree>
    <p:extLst>
      <p:ext uri="{BB962C8B-B14F-4D97-AF65-F5344CB8AC3E}">
        <p14:creationId xmlns:p14="http://schemas.microsoft.com/office/powerpoint/2010/main" val="197043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6" name="TextBox 5"/>
          <p:cNvSpPr txBox="1"/>
          <p:nvPr/>
        </p:nvSpPr>
        <p:spPr>
          <a:xfrm>
            <a:off x="623455" y="568036"/>
            <a:ext cx="7813963" cy="4247317"/>
          </a:xfrm>
          <a:prstGeom prst="rect">
            <a:avLst/>
          </a:prstGeom>
          <a:noFill/>
        </p:spPr>
        <p:txBody>
          <a:bodyPr wrap="square" rtlCol="0">
            <a:spAutoFit/>
          </a:bodyPr>
          <a:lstStyle/>
          <a:p>
            <a:pPr algn="ctr"/>
            <a:r>
              <a:rPr lang="en-US" sz="2400" b="1" u="sng" dirty="0">
                <a:latin typeface="BD Cartoon Shout" panose="02000000000000000000" pitchFamily="2" charset="0"/>
              </a:rPr>
              <a:t>Commission and Incentives </a:t>
            </a:r>
          </a:p>
          <a:p>
            <a:pPr algn="ctr"/>
            <a:endParaRPr lang="en-US" dirty="0">
              <a:latin typeface="Cartoonero" panose="02000500000000000000" pitchFamily="2" charset="0"/>
            </a:endParaRPr>
          </a:p>
          <a:p>
            <a:r>
              <a:rPr lang="en-US" sz="2400" b="1" u="sng" dirty="0">
                <a:latin typeface="Cartoonero" panose="02000500000000000000" pitchFamily="2" charset="0"/>
              </a:rPr>
              <a:t>Commission:</a:t>
            </a:r>
          </a:p>
          <a:p>
            <a:pPr marL="285750" indent="-285750">
              <a:buFont typeface="Arial" panose="020B0604020202020204" pitchFamily="34" charset="0"/>
              <a:buChar char="•"/>
            </a:pPr>
            <a:r>
              <a:rPr lang="en-US" dirty="0">
                <a:latin typeface="Cartoonero" panose="02000500000000000000" pitchFamily="2" charset="0"/>
              </a:rPr>
              <a:t>25 % on All Items</a:t>
            </a:r>
          </a:p>
          <a:p>
            <a:endParaRPr lang="en-US" dirty="0">
              <a:latin typeface="Cartoonero" panose="02000500000000000000" pitchFamily="2" charset="0"/>
            </a:endParaRPr>
          </a:p>
          <a:p>
            <a:r>
              <a:rPr lang="en-US" sz="2400" b="1" u="sng" dirty="0">
                <a:latin typeface="Cartoonero" panose="02000500000000000000" pitchFamily="2" charset="0"/>
              </a:rPr>
              <a:t>Incentives: </a:t>
            </a:r>
          </a:p>
          <a:p>
            <a:pPr marL="285750" indent="-285750">
              <a:buFont typeface="Arial" panose="020B0604020202020204" pitchFamily="34" charset="0"/>
              <a:buChar char="•"/>
            </a:pPr>
            <a:r>
              <a:rPr lang="en-US" dirty="0">
                <a:latin typeface="Cartoonero" panose="02000500000000000000" pitchFamily="2" charset="0"/>
              </a:rPr>
              <a:t>Top 3 Fallen Hero Wreath Salesmen</a:t>
            </a:r>
          </a:p>
          <a:p>
            <a:pPr marL="742950" lvl="1" indent="-285750">
              <a:buFont typeface="Arial" panose="020B0604020202020204" pitchFamily="34" charset="0"/>
              <a:buChar char="•"/>
            </a:pPr>
            <a:r>
              <a:rPr lang="en-US" dirty="0">
                <a:latin typeface="Cartoonero" panose="02000500000000000000" pitchFamily="2" charset="0"/>
              </a:rPr>
              <a:t>Receive an iPad</a:t>
            </a:r>
          </a:p>
          <a:p>
            <a:pPr marL="285750" indent="-285750">
              <a:buFont typeface="Arial" panose="020B0604020202020204" pitchFamily="34" charset="0"/>
              <a:buChar char="•"/>
            </a:pPr>
            <a:r>
              <a:rPr lang="en-US" dirty="0">
                <a:latin typeface="Cartoonero" panose="02000500000000000000" pitchFamily="2" charset="0"/>
              </a:rPr>
              <a:t>Blitz Weekend (September 15-17)</a:t>
            </a:r>
          </a:p>
          <a:p>
            <a:pPr marL="742950" lvl="1" indent="-285750">
              <a:buFont typeface="Arial" panose="020B0604020202020204" pitchFamily="34" charset="0"/>
              <a:buChar char="•"/>
            </a:pPr>
            <a:r>
              <a:rPr lang="en-US" dirty="0">
                <a:latin typeface="Cartoonero" panose="02000500000000000000" pitchFamily="2" charset="0"/>
              </a:rPr>
              <a:t>Most Fallen Hero Wreaths sold qualifies for a Lego Robotics Kit </a:t>
            </a:r>
          </a:p>
          <a:p>
            <a:pPr marL="285750" indent="-285750">
              <a:buFont typeface="Arial" panose="020B0604020202020204" pitchFamily="34" charset="0"/>
              <a:buChar char="•"/>
            </a:pPr>
            <a:r>
              <a:rPr lang="en-US" dirty="0">
                <a:latin typeface="Cartoonero" panose="02000500000000000000" pitchFamily="2" charset="0"/>
              </a:rPr>
              <a:t>Top 12 Units who sell at least $4,500 in total receive Free Delivery! </a:t>
            </a:r>
          </a:p>
          <a:p>
            <a:pPr marL="742950" lvl="1" indent="-285750">
              <a:buFont typeface="Arial" panose="020B0604020202020204" pitchFamily="34" charset="0"/>
              <a:buChar char="•"/>
            </a:pPr>
            <a:r>
              <a:rPr lang="en-US" dirty="0">
                <a:latin typeface="Cartoonero" panose="02000500000000000000" pitchFamily="2" charset="0"/>
              </a:rPr>
              <a:t>Delivery will be on November 9 &amp;10</a:t>
            </a:r>
          </a:p>
          <a:p>
            <a:pPr marL="742950" lvl="1" indent="-285750">
              <a:buFont typeface="Arial" panose="020B0604020202020204" pitchFamily="34" charset="0"/>
              <a:buChar char="•"/>
            </a:pPr>
            <a:r>
              <a:rPr lang="en-US" dirty="0">
                <a:latin typeface="Cartoonero" panose="02000500000000000000" pitchFamily="2" charset="0"/>
              </a:rPr>
              <a:t>No combining unit orders! </a:t>
            </a:r>
          </a:p>
          <a:p>
            <a:endParaRPr lang="en-US" dirty="0"/>
          </a:p>
        </p:txBody>
      </p:sp>
    </p:spTree>
    <p:extLst>
      <p:ext uri="{BB962C8B-B14F-4D97-AF65-F5344CB8AC3E}">
        <p14:creationId xmlns:p14="http://schemas.microsoft.com/office/powerpoint/2010/main" val="1498383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914400"/>
            <a:ext cx="6596063"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title"/>
          </p:nvPr>
        </p:nvSpPr>
        <p:spPr>
          <a:xfrm>
            <a:off x="457200" y="0"/>
            <a:ext cx="8229600" cy="1143000"/>
          </a:xfrm>
        </p:spPr>
        <p:txBody>
          <a:bodyPr/>
          <a:lstStyle/>
          <a:p>
            <a:r>
              <a:rPr lang="en-US" altLang="en-US">
                <a:latin typeface="Arial" panose="020B0604020202020204" pitchFamily="34" charset="0"/>
                <a:cs typeface="Arial" panose="020B0604020202020204" pitchFamily="34" charset="0"/>
              </a:rPr>
              <a:t>2017 Popcorn Kickoff</a:t>
            </a:r>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60963"/>
            <a:ext cx="9144000" cy="169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1" name="Rectangle 3"/>
          <p:cNvSpPr>
            <a:spLocks noChangeArrowheads="1"/>
          </p:cNvSpPr>
          <p:nvPr/>
        </p:nvSpPr>
        <p:spPr bwMode="auto">
          <a:xfrm>
            <a:off x="0" y="609600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0" i="0" u="none" strike="noStrike" kern="1200" cap="none" spc="0" normalizeH="0" baseline="0" noProof="0">
                <a:ln>
                  <a:noFill/>
                </a:ln>
                <a:solidFill>
                  <a:prstClr val="white"/>
                </a:solidFill>
                <a:effectLst/>
                <a:uLnTx/>
                <a:uFillTx/>
                <a:latin typeface="Bazooka" pitchFamily="2" charset="0"/>
                <a:ea typeface="+mn-ea"/>
                <a:cs typeface="Arial" panose="020B0604020202020204" pitchFamily="34" charset="0"/>
              </a:rPr>
              <a:t>THREE HARBORS COUNCIL</a:t>
            </a:r>
          </a:p>
        </p:txBody>
      </p:sp>
    </p:spTree>
    <p:extLst>
      <p:ext uri="{BB962C8B-B14F-4D97-AF65-F5344CB8AC3E}">
        <p14:creationId xmlns:p14="http://schemas.microsoft.com/office/powerpoint/2010/main" val="40939734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ChangeArrowheads="1"/>
          </p:cNvSpPr>
          <p:nvPr/>
        </p:nvSpPr>
        <p:spPr bwMode="auto">
          <a:xfrm>
            <a:off x="0" y="0"/>
            <a:ext cx="9144000" cy="914400"/>
          </a:xfrm>
          <a:prstGeom prst="rect">
            <a:avLst/>
          </a:prstGeom>
          <a:solidFill>
            <a:srgbClr val="00428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5123" name="Rectangle 4"/>
          <p:cNvSpPr>
            <a:spLocks noChangeArrowheads="1"/>
          </p:cNvSpPr>
          <p:nvPr/>
        </p:nvSpPr>
        <p:spPr bwMode="auto">
          <a:xfrm>
            <a:off x="-1905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Myriad Pro" pitchFamily="34" charset="0"/>
                <a:ea typeface="+mn-ea"/>
                <a:cs typeface="Arial" panose="020B0604020202020204" pitchFamily="34" charset="0"/>
              </a:rPr>
              <a:t>What Are We Selling?</a:t>
            </a:r>
          </a:p>
        </p:txBody>
      </p:sp>
      <p:pic>
        <p:nvPicPr>
          <p:cNvPr id="5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990600"/>
            <a:ext cx="8601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9708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9144000" cy="914400"/>
          </a:xfrm>
          <a:prstGeom prst="rect">
            <a:avLst/>
          </a:prstGeom>
          <a:solidFill>
            <a:srgbClr val="FF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6147" name="Title 1"/>
          <p:cNvSpPr txBox="1">
            <a:spLocks/>
          </p:cNvSpPr>
          <p:nvPr/>
        </p:nvSpPr>
        <p:spPr bwMode="auto">
          <a:xfrm>
            <a:off x="0"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2017 Popcorn Flavors $10-$20</a:t>
            </a:r>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r="7466" b="15649"/>
          <a:stretch>
            <a:fillRect/>
          </a:stretch>
        </p:blipFill>
        <p:spPr bwMode="auto">
          <a:xfrm>
            <a:off x="4953000" y="2362200"/>
            <a:ext cx="391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b="7359"/>
          <a:stretch>
            <a:fillRect/>
          </a:stretch>
        </p:blipFill>
        <p:spPr bwMode="auto">
          <a:xfrm>
            <a:off x="304800" y="3817938"/>
            <a:ext cx="38528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5" descr="P:\Boy Scout\Council Items\2016\aaSpring Flyers\Base Images\Presentations\ScoutmastersBlend_15.jpg"/>
          <p:cNvPicPr>
            <a:picLocks noChangeAspect="1" noChangeArrowheads="1"/>
          </p:cNvPicPr>
          <p:nvPr/>
        </p:nvPicPr>
        <p:blipFill>
          <a:blip r:embed="rId4">
            <a:extLst>
              <a:ext uri="{28A0092B-C50C-407E-A947-70E740481C1C}">
                <a14:useLocalDpi xmlns:a14="http://schemas.microsoft.com/office/drawing/2010/main" val="0"/>
              </a:ext>
            </a:extLst>
          </a:blip>
          <a:srcRect r="7933" b="18033"/>
          <a:stretch>
            <a:fillRect/>
          </a:stretch>
        </p:blipFill>
        <p:spPr bwMode="auto">
          <a:xfrm>
            <a:off x="311150" y="2441575"/>
            <a:ext cx="38036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1117600"/>
            <a:ext cx="3727450" cy="14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036638"/>
            <a:ext cx="3733800" cy="147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 y="5257800"/>
            <a:ext cx="3727450" cy="148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6"/>
          <p:cNvPicPr>
            <a:picLocks noChangeAspect="1" noChangeArrowheads="1"/>
          </p:cNvPicPr>
          <p:nvPr/>
        </p:nvPicPr>
        <p:blipFill>
          <a:blip r:embed="rId8">
            <a:extLst>
              <a:ext uri="{28A0092B-C50C-407E-A947-70E740481C1C}">
                <a14:useLocalDpi xmlns:a14="http://schemas.microsoft.com/office/drawing/2010/main" val="0"/>
              </a:ext>
            </a:extLst>
          </a:blip>
          <a:srcRect t="2660"/>
          <a:stretch>
            <a:fillRect/>
          </a:stretch>
        </p:blipFill>
        <p:spPr bwMode="auto">
          <a:xfrm>
            <a:off x="5040313" y="5334000"/>
            <a:ext cx="3798887" cy="139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2"/>
          <p:cNvPicPr>
            <a:picLocks noChangeAspect="1" noChangeArrowheads="1"/>
          </p:cNvPicPr>
          <p:nvPr/>
        </p:nvPicPr>
        <p:blipFill>
          <a:blip r:embed="rId9">
            <a:extLst>
              <a:ext uri="{28A0092B-C50C-407E-A947-70E740481C1C}">
                <a14:useLocalDpi xmlns:a14="http://schemas.microsoft.com/office/drawing/2010/main" val="0"/>
              </a:ext>
            </a:extLst>
          </a:blip>
          <a:srcRect t="7292" b="-2"/>
          <a:stretch>
            <a:fillRect/>
          </a:stretch>
        </p:blipFill>
        <p:spPr bwMode="auto">
          <a:xfrm>
            <a:off x="5029200" y="3952875"/>
            <a:ext cx="3798888"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7013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4"/>
          <p:cNvSpPr>
            <a:spLocks noChangeArrowheads="1"/>
          </p:cNvSpPr>
          <p:nvPr/>
        </p:nvSpPr>
        <p:spPr bwMode="auto">
          <a:xfrm>
            <a:off x="0" y="0"/>
            <a:ext cx="9144000" cy="914400"/>
          </a:xfrm>
          <a:prstGeom prst="rect">
            <a:avLst/>
          </a:prstGeom>
          <a:solidFill>
            <a:srgbClr val="FF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Myriad Pro"/>
              <a:ea typeface="ＭＳ Ｐゴシック" charset="0"/>
              <a:cs typeface="ＭＳ Ｐゴシック" charset="0"/>
            </a:endParaRPr>
          </a:p>
        </p:txBody>
      </p:sp>
      <p:sp>
        <p:nvSpPr>
          <p:cNvPr id="7171" name="Title 1"/>
          <p:cNvSpPr txBox="1">
            <a:spLocks/>
          </p:cNvSpPr>
          <p:nvPr/>
        </p:nvSpPr>
        <p:spPr bwMode="auto">
          <a:xfrm>
            <a:off x="0" y="0"/>
            <a:ext cx="9144000" cy="914400"/>
          </a:xfrm>
          <a:prstGeom prst="rect">
            <a:avLst/>
          </a:prstGeom>
          <a:solidFill>
            <a:srgbClr val="0042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2017 Popcorn Flavors $20-$25</a:t>
            </a:r>
          </a:p>
        </p:txBody>
      </p:sp>
      <p:pic>
        <p:nvPicPr>
          <p:cNvPr id="717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1400"/>
            <a:ext cx="3673475" cy="146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89013"/>
            <a:ext cx="3681413" cy="147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449513"/>
            <a:ext cx="3657600" cy="143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438400"/>
            <a:ext cx="3681413" cy="14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16"/>
          <p:cNvPicPr>
            <a:picLocks noChangeAspect="1" noChangeArrowheads="1"/>
          </p:cNvPicPr>
          <p:nvPr/>
        </p:nvPicPr>
        <p:blipFill>
          <a:blip r:embed="rId6">
            <a:extLst>
              <a:ext uri="{28A0092B-C50C-407E-A947-70E740481C1C}">
                <a14:useLocalDpi xmlns:a14="http://schemas.microsoft.com/office/drawing/2010/main" val="0"/>
              </a:ext>
            </a:extLst>
          </a:blip>
          <a:srcRect t="5510"/>
          <a:stretch>
            <a:fillRect/>
          </a:stretch>
        </p:blipFill>
        <p:spPr bwMode="auto">
          <a:xfrm>
            <a:off x="125413" y="3962400"/>
            <a:ext cx="3657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17"/>
          <p:cNvPicPr>
            <a:picLocks noChangeAspect="1" noChangeArrowheads="1"/>
          </p:cNvPicPr>
          <p:nvPr/>
        </p:nvPicPr>
        <p:blipFill>
          <a:blip r:embed="rId7">
            <a:extLst>
              <a:ext uri="{28A0092B-C50C-407E-A947-70E740481C1C}">
                <a14:useLocalDpi xmlns:a14="http://schemas.microsoft.com/office/drawing/2010/main" val="0"/>
              </a:ext>
            </a:extLst>
          </a:blip>
          <a:srcRect t="6274" b="-2"/>
          <a:stretch>
            <a:fillRect/>
          </a:stretch>
        </p:blipFill>
        <p:spPr bwMode="auto">
          <a:xfrm>
            <a:off x="5262563" y="3886200"/>
            <a:ext cx="3729037"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63" y="5302250"/>
            <a:ext cx="3643312" cy="14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9"/>
          <p:cNvPicPr>
            <a:picLocks noChangeAspect="1" noChangeArrowheads="1"/>
          </p:cNvPicPr>
          <p:nvPr/>
        </p:nvPicPr>
        <p:blipFill>
          <a:blip r:embed="rId9">
            <a:extLst>
              <a:ext uri="{28A0092B-C50C-407E-A947-70E740481C1C}">
                <a14:useLocalDpi xmlns:a14="http://schemas.microsoft.com/office/drawing/2010/main" val="0"/>
              </a:ext>
            </a:extLst>
          </a:blip>
          <a:srcRect t="4330"/>
          <a:stretch>
            <a:fillRect/>
          </a:stretch>
        </p:blipFill>
        <p:spPr bwMode="auto">
          <a:xfrm>
            <a:off x="5257800" y="5302250"/>
            <a:ext cx="3733800" cy="14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393394"/>
      </p:ext>
    </p:extLst>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2086</TotalTime>
  <Words>2171</Words>
  <Application>Microsoft Office PowerPoint</Application>
  <PresentationFormat>On-screen Show (4:3)</PresentationFormat>
  <Paragraphs>318</Paragraphs>
  <Slides>47</Slides>
  <Notes>8</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61" baseType="lpstr">
      <vt:lpstr>Microsoft YaHei</vt:lpstr>
      <vt:lpstr>MS PGothic</vt:lpstr>
      <vt:lpstr>MS PGothic</vt:lpstr>
      <vt:lpstr>Arial</vt:lpstr>
      <vt:lpstr>Bazooka</vt:lpstr>
      <vt:lpstr>BD Cartoon Shout</vt:lpstr>
      <vt:lpstr>Calibri</vt:lpstr>
      <vt:lpstr>Cartoonero</vt:lpstr>
      <vt:lpstr>Myriad Pro</vt:lpstr>
      <vt:lpstr>Times New Roman</vt:lpstr>
      <vt:lpstr>Tw Cen MT</vt:lpstr>
      <vt:lpstr>Office Theme</vt:lpstr>
      <vt:lpstr>1_Office Theme</vt:lpstr>
      <vt:lpstr>Image</vt:lpstr>
      <vt:lpstr>PowerPoint Presentation</vt:lpstr>
      <vt:lpstr>PowerPoint Presentation</vt:lpstr>
      <vt:lpstr>PowerPoint Presentation</vt:lpstr>
      <vt:lpstr>PowerPoint Presentation</vt:lpstr>
      <vt:lpstr>PowerPoint Presentation</vt:lpstr>
      <vt:lpstr>2017 Popcorn Kickoff</vt:lpstr>
      <vt:lpstr>PowerPoint Presentation</vt:lpstr>
      <vt:lpstr>PowerPoint Presentation</vt:lpstr>
      <vt:lpstr>PowerPoint Presentation</vt:lpstr>
      <vt:lpstr>PowerPoint Presentation</vt:lpstr>
      <vt:lpstr>Military/Food Donations $30/50</vt:lpstr>
      <vt:lpstr>Kick Off – In the Bag</vt:lpstr>
      <vt:lpstr>Sales Flyers/Envelopes</vt:lpstr>
      <vt:lpstr>PowerPoint Presentation</vt:lpstr>
      <vt:lpstr>PowerPoint Presentation</vt:lpstr>
      <vt:lpstr>PowerPoint Presentation</vt:lpstr>
      <vt:lpstr>Super Saturday</vt:lpstr>
      <vt:lpstr>PowerPoint Presentation</vt:lpstr>
      <vt:lpstr>PowerPoint Presentation</vt:lpstr>
      <vt:lpstr>PowerPoint Presentation</vt:lpstr>
      <vt:lpstr>PowerPoint Presentation</vt:lpstr>
      <vt:lpstr>Sell $2,500 To Enter Winners Circle</vt:lpstr>
      <vt:lpstr>Bonus Incentives</vt:lpstr>
      <vt:lpstr>PowerPoint Presentation</vt:lpstr>
      <vt:lpstr>PowerPoint Presentation</vt:lpstr>
      <vt:lpstr>Helpful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Important Dates</vt:lpstr>
      <vt:lpstr>Warehouse Locations</vt:lpstr>
      <vt:lpstr>Warehouse Hours</vt:lpstr>
      <vt:lpstr>Popcorn Sale Details</vt:lpstr>
      <vt:lpstr>Return Policy</vt:lpstr>
      <vt:lpstr>Unit and Leader Incentives</vt:lpstr>
      <vt:lpstr>Tools Available to Units</vt:lpstr>
      <vt:lpstr>PowerPoint Presentation</vt:lpstr>
      <vt:lpstr>Bonus Rewards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Giebel</dc:creator>
  <cp:lastModifiedBy>Patty Freuler</cp:lastModifiedBy>
  <cp:revision>16</cp:revision>
  <dcterms:created xsi:type="dcterms:W3CDTF">2016-08-17T12:47:16Z</dcterms:created>
  <dcterms:modified xsi:type="dcterms:W3CDTF">2017-09-05T18:52:53Z</dcterms:modified>
</cp:coreProperties>
</file>