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70" r:id="rId9"/>
    <p:sldId id="271" r:id="rId10"/>
    <p:sldId id="267" r:id="rId11"/>
    <p:sldId id="272" r:id="rId12"/>
    <p:sldId id="269" r:id="rId13"/>
  </p:sldIdLst>
  <p:sldSz cx="9144000" cy="6858000" type="screen4x3"/>
  <p:notesSz cx="6858000" cy="9144000"/>
  <p:embeddedFontLst>
    <p:embeddedFont>
      <p:font typeface="Brady Bunch Remastered" panose="020B0600020202020204" pitchFamily="34" charset="0"/>
      <p:regular r:id="rId14"/>
    </p:embeddedFont>
    <p:embeddedFont>
      <p:font typeface="Roboto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9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937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38BE0-706F-48BD-AB3E-4FF7C3C28089}"/>
              </a:ext>
            </a:extLst>
          </p:cNvPr>
          <p:cNvSpPr/>
          <p:nvPr userDrawn="1"/>
        </p:nvSpPr>
        <p:spPr>
          <a:xfrm>
            <a:off x="144379" y="136524"/>
            <a:ext cx="8855241" cy="1207172"/>
          </a:xfrm>
          <a:prstGeom prst="rect">
            <a:avLst/>
          </a:prstGeom>
          <a:solidFill>
            <a:srgbClr val="0656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7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b="1" dirty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3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0714-FF48-48B6-9634-2E073CDFD18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8BF0-554C-46BC-AFAD-1244B5A38F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29107-97F7-49D9-87BB-FA2ECB6F709C}"/>
              </a:ext>
            </a:extLst>
          </p:cNvPr>
          <p:cNvSpPr/>
          <p:nvPr userDrawn="1"/>
        </p:nvSpPr>
        <p:spPr>
          <a:xfrm>
            <a:off x="144379" y="136524"/>
            <a:ext cx="8855241" cy="1207172"/>
          </a:xfrm>
          <a:prstGeom prst="rect">
            <a:avLst/>
          </a:prstGeom>
          <a:solidFill>
            <a:srgbClr val="0656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0FC43F-C1C9-4EA1-BDC3-EEA7DBDA067C}"/>
              </a:ext>
            </a:extLst>
          </p:cNvPr>
          <p:cNvSpPr txBox="1">
            <a:spLocks/>
          </p:cNvSpPr>
          <p:nvPr userDrawn="1"/>
        </p:nvSpPr>
        <p:spPr>
          <a:xfrm>
            <a:off x="628650" y="410368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rgbClr val="FFCC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0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11E1B54-B920-4984-830F-A2F74E2BD2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4" y="4892843"/>
            <a:ext cx="1909010" cy="190901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" name="Picture 2" descr="A person with a bicycle near a sign&#10;&#10;Description automatically generated">
            <a:extLst>
              <a:ext uri="{FF2B5EF4-FFF2-40B4-BE49-F238E27FC236}">
                <a16:creationId xmlns:a16="http://schemas.microsoft.com/office/drawing/2014/main" id="{30634CE6-062B-47E5-AA5C-7C83903B4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BEDA30B-10C4-491F-A1CD-B6E2E63B9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989" y="387415"/>
            <a:ext cx="4800603" cy="9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AC94D-AAF0-4BE8-B992-DF10C235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Fees</a:t>
            </a:r>
          </a:p>
          <a:p>
            <a:r>
              <a:rPr lang="en-US" dirty="0"/>
              <a:t>Dues / Uniform</a:t>
            </a:r>
          </a:p>
          <a:p>
            <a:r>
              <a:rPr lang="en-US" dirty="0"/>
              <a:t>Money Earning Projects</a:t>
            </a:r>
          </a:p>
          <a:p>
            <a:r>
              <a:rPr lang="en-US" dirty="0"/>
              <a:t>Friends of Scouting</a:t>
            </a:r>
          </a:p>
          <a:p>
            <a:r>
              <a:rPr lang="en-US" dirty="0"/>
              <a:t>United Way Support</a:t>
            </a:r>
          </a:p>
          <a:p>
            <a:r>
              <a:rPr lang="en-US" dirty="0"/>
              <a:t>Limited Council </a:t>
            </a:r>
            <a:br>
              <a:rPr lang="en-US" dirty="0"/>
            </a:br>
            <a:r>
              <a:rPr lang="en-US" dirty="0"/>
              <a:t>membership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28DA2-DEBE-4843-848D-FFB2CFE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241"/>
            <a:ext cx="7886700" cy="6627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Finance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F4C7835-5DD7-432E-9402-674D68F370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4" y="5002799"/>
            <a:ext cx="2512209" cy="1775830"/>
          </a:xfrm>
          <a:prstGeom prst="rect">
            <a:avLst/>
          </a:prstGeom>
        </p:spPr>
      </p:pic>
      <p:pic>
        <p:nvPicPr>
          <p:cNvPr id="7" name="Picture 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E6868DE1-7E71-4E8C-9EE5-297A0D59C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581" y="960563"/>
            <a:ext cx="3211433" cy="214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629F4E-5863-425C-B452-0B47F24EF3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499">
            <a:off x="5144580" y="3648927"/>
            <a:ext cx="3211433" cy="214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DC445E-F4DE-4802-A135-61BDA9598BEC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18-20</a:t>
            </a:r>
          </a:p>
        </p:txBody>
      </p:sp>
    </p:spTree>
    <p:extLst>
      <p:ext uri="{BB962C8B-B14F-4D97-AF65-F5344CB8AC3E}">
        <p14:creationId xmlns:p14="http://schemas.microsoft.com/office/powerpoint/2010/main" val="270514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7EF724-295B-442F-9E9F-8C4C9055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8246902" cy="4351338"/>
          </a:xfrm>
        </p:spPr>
        <p:txBody>
          <a:bodyPr>
            <a:normAutofit/>
          </a:bodyPr>
          <a:lstStyle/>
          <a:p>
            <a:r>
              <a:rPr lang="en-US" dirty="0"/>
              <a:t>Calendar</a:t>
            </a:r>
          </a:p>
          <a:p>
            <a:r>
              <a:rPr lang="en-US" dirty="0"/>
              <a:t>Leader Roster</a:t>
            </a:r>
          </a:p>
          <a:p>
            <a:r>
              <a:rPr lang="en-US" dirty="0"/>
              <a:t>Pack Website/Facebook Page</a:t>
            </a:r>
          </a:p>
          <a:p>
            <a:r>
              <a:rPr lang="en-US" dirty="0" err="1"/>
              <a:t>Scoutbook</a:t>
            </a:r>
            <a:endParaRPr lang="en-US" dirty="0"/>
          </a:p>
          <a:p>
            <a:r>
              <a:rPr lang="en-US" dirty="0"/>
              <a:t>Collect Family Talent Surveys</a:t>
            </a:r>
          </a:p>
          <a:p>
            <a:r>
              <a:rPr lang="en-US" dirty="0"/>
              <a:t>Family Commitment/Volunteering Opportunities</a:t>
            </a:r>
          </a:p>
          <a:p>
            <a:r>
              <a:rPr lang="en-US" dirty="0"/>
              <a:t>Time Commitment</a:t>
            </a:r>
          </a:p>
          <a:p>
            <a:r>
              <a:rPr lang="en-US" dirty="0"/>
              <a:t>Pack Dues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E76E7C-16F3-44BA-A56E-8D168659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28"/>
            <a:ext cx="7886700" cy="657820"/>
          </a:xfrm>
        </p:spPr>
        <p:txBody>
          <a:bodyPr/>
          <a:lstStyle/>
          <a:p>
            <a:r>
              <a:rPr lang="en-US" dirty="0"/>
              <a:t>Pack </a:t>
            </a:r>
            <a:r>
              <a:rPr lang="en-US" dirty="0">
                <a:solidFill>
                  <a:schemeClr val="bg1"/>
                </a:solidFill>
              </a:rPr>
              <a:t>Details</a:t>
            </a:r>
          </a:p>
        </p:txBody>
      </p:sp>
      <p:pic>
        <p:nvPicPr>
          <p:cNvPr id="5" name="Picture 4" descr="A group of people playing football on a field&#10;&#10;Description automatically generated">
            <a:extLst>
              <a:ext uri="{FF2B5EF4-FFF2-40B4-BE49-F238E27FC236}">
                <a16:creationId xmlns:a16="http://schemas.microsoft.com/office/drawing/2014/main" id="{4A8A21E1-3DF0-46B0-ACB8-7E6A3F3C4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3392">
            <a:off x="6040090" y="631187"/>
            <a:ext cx="2657285" cy="227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744EF76-5115-4358-AE8A-F22BDF876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3975">
            <a:off x="4597977" y="4783729"/>
            <a:ext cx="2720355" cy="181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57B87-539F-47E4-815E-092F14A83415}"/>
              </a:ext>
            </a:extLst>
          </p:cNvPr>
          <p:cNvSpPr txBox="1"/>
          <p:nvPr/>
        </p:nvSpPr>
        <p:spPr>
          <a:xfrm>
            <a:off x="529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23</a:t>
            </a:r>
          </a:p>
        </p:txBody>
      </p:sp>
    </p:spTree>
    <p:extLst>
      <p:ext uri="{BB962C8B-B14F-4D97-AF65-F5344CB8AC3E}">
        <p14:creationId xmlns:p14="http://schemas.microsoft.com/office/powerpoint/2010/main" val="30329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2ACF19-8ACA-46E0-8854-AA73AE2C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4760473" cy="505597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To Register Scouts: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form tonight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online registration tonight</a:t>
            </a:r>
          </a:p>
          <a:p>
            <a:pPr>
              <a:lnSpc>
                <a:spcPct val="120000"/>
              </a:lnSpc>
            </a:pPr>
            <a:r>
              <a:rPr lang="en-US" dirty="0"/>
              <a:t>Registration &amp; joining fee</a:t>
            </a:r>
          </a:p>
          <a:p>
            <a:pPr>
              <a:lnSpc>
                <a:spcPct val="120000"/>
              </a:lnSpc>
            </a:pPr>
            <a:r>
              <a:rPr lang="en-US" dirty="0"/>
              <a:t>Scout Life Subscription </a:t>
            </a:r>
            <a:br>
              <a:rPr lang="en-US" dirty="0"/>
            </a:br>
            <a:r>
              <a:rPr lang="en-US" sz="2000" i="1" dirty="0"/>
              <a:t>(recommended)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To Register Adults: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form, proper signatures and training</a:t>
            </a:r>
          </a:p>
          <a:p>
            <a:pPr>
              <a:lnSpc>
                <a:spcPct val="120000"/>
              </a:lnSpc>
            </a:pPr>
            <a:r>
              <a:rPr lang="en-US" dirty="0"/>
              <a:t>Registration fee: insurance, training costs, and Scouting magazine subscription are included.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D82D22-A495-436F-89AD-794CD63B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42605"/>
            <a:ext cx="7886700" cy="610934"/>
          </a:xfrm>
        </p:spPr>
        <p:txBody>
          <a:bodyPr/>
          <a:lstStyle/>
          <a:p>
            <a:r>
              <a:rPr lang="en-US" dirty="0"/>
              <a:t>Registration</a:t>
            </a:r>
          </a:p>
        </p:txBody>
      </p:sp>
      <p:pic>
        <p:nvPicPr>
          <p:cNvPr id="8" name="Picture 7" descr="A group of people standing in front of a body of water&#10;&#10;Description automatically generated">
            <a:extLst>
              <a:ext uri="{FF2B5EF4-FFF2-40B4-BE49-F238E27FC236}">
                <a16:creationId xmlns:a16="http://schemas.microsoft.com/office/drawing/2014/main" id="{3CCA4560-ECA3-4788-8BF4-F64BA872F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50">
            <a:off x="5094340" y="869119"/>
            <a:ext cx="3607592" cy="2460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136972-C89D-46C2-9F84-073343D4C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3770">
            <a:off x="4735324" y="3734687"/>
            <a:ext cx="4686739" cy="282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D3A06-290F-450F-94A0-28DF102F69F1}"/>
              </a:ext>
            </a:extLst>
          </p:cNvPr>
          <p:cNvSpPr txBox="1"/>
          <p:nvPr/>
        </p:nvSpPr>
        <p:spPr>
          <a:xfrm>
            <a:off x="413032" y="6230729"/>
            <a:ext cx="543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*Make checks payable to unit for all registrations</a:t>
            </a:r>
          </a:p>
        </p:txBody>
      </p:sp>
    </p:spTree>
    <p:extLst>
      <p:ext uri="{BB962C8B-B14F-4D97-AF65-F5344CB8AC3E}">
        <p14:creationId xmlns:p14="http://schemas.microsoft.com/office/powerpoint/2010/main" val="73243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260A0F-00DC-4BD1-8D1C-B7F90079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6699"/>
            <a:ext cx="7886700" cy="923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/>
              <a:t>Cub Scouting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68B768-F8B5-4108-BB95-ED90D85E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08" y="1603545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Program for boys and girls kindergarten - 5th grade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Builds Character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Teaches Citizenship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Strengthens Families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Tons of </a:t>
            </a:r>
            <a:r>
              <a:rPr lang="en-US" sz="2400" b="1" dirty="0"/>
              <a:t>FUN!</a:t>
            </a:r>
          </a:p>
        </p:txBody>
      </p:sp>
      <p:pic>
        <p:nvPicPr>
          <p:cNvPr id="9" name="Picture 8" descr="A yellow sign with black text&#10;&#10;Description automatically generated">
            <a:extLst>
              <a:ext uri="{FF2B5EF4-FFF2-40B4-BE49-F238E27FC236}">
                <a16:creationId xmlns:a16="http://schemas.microsoft.com/office/drawing/2014/main" id="{83A9BF61-EEB4-47EA-AE40-43EAC97B2D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703" y="131393"/>
            <a:ext cx="1747876" cy="174787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1" name="Picture 10" descr="A picture containing person, tree, boy, child&#10;&#10;Description automatically generated">
            <a:extLst>
              <a:ext uri="{FF2B5EF4-FFF2-40B4-BE49-F238E27FC236}">
                <a16:creationId xmlns:a16="http://schemas.microsoft.com/office/drawing/2014/main" id="{2A6DC997-C661-4973-8130-85923AE57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957">
            <a:off x="5838535" y="2384004"/>
            <a:ext cx="2794336" cy="186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FE28A51-E5E7-4CF2-844B-B11912E5FB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5131">
            <a:off x="4317319" y="3723110"/>
            <a:ext cx="2075274" cy="2686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young boy riding a bicycle on a dirt road&#10;&#10;Description automatically generated">
            <a:extLst>
              <a:ext uri="{FF2B5EF4-FFF2-40B4-BE49-F238E27FC236}">
                <a16:creationId xmlns:a16="http://schemas.microsoft.com/office/drawing/2014/main" id="{E789CA38-792D-426D-8539-1EF7B6601C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743">
            <a:off x="894318" y="4403558"/>
            <a:ext cx="2937372" cy="195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B9720-615D-46E8-998F-888A0E90647F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3-5</a:t>
            </a:r>
          </a:p>
        </p:txBody>
      </p:sp>
    </p:spTree>
    <p:extLst>
      <p:ext uri="{BB962C8B-B14F-4D97-AF65-F5344CB8AC3E}">
        <p14:creationId xmlns:p14="http://schemas.microsoft.com/office/powerpoint/2010/main" val="370021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260A0F-00DC-4BD1-8D1C-B7F90079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672"/>
            <a:ext cx="7886700" cy="6997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Scout </a:t>
            </a:r>
            <a:r>
              <a:rPr lang="en-US" dirty="0"/>
              <a:t>Oath</a:t>
            </a:r>
            <a:r>
              <a:rPr lang="en-US" dirty="0">
                <a:solidFill>
                  <a:schemeClr val="bg1"/>
                </a:solidFill>
              </a:rPr>
              <a:t> &amp; Scout </a:t>
            </a:r>
            <a:r>
              <a:rPr lang="en-US" dirty="0"/>
              <a:t>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101CF-1027-44EB-A612-86AD0DAF2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4104"/>
            <a:ext cx="9144000" cy="5141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F9543-2C99-47D9-ACAF-FFAFE554B300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 6</a:t>
            </a:r>
          </a:p>
        </p:txBody>
      </p:sp>
    </p:spTree>
    <p:extLst>
      <p:ext uri="{BB962C8B-B14F-4D97-AF65-F5344CB8AC3E}">
        <p14:creationId xmlns:p14="http://schemas.microsoft.com/office/powerpoint/2010/main" val="32548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02894-4476-42A3-95FD-981DB63A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5733"/>
            <a:ext cx="4044018" cy="45806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Bring the family together</a:t>
            </a:r>
          </a:p>
          <a:p>
            <a:pPr marL="174625" indent="-174625">
              <a:lnSpc>
                <a:spcPct val="120000"/>
              </a:lnSpc>
              <a:buNone/>
            </a:pPr>
            <a:r>
              <a:rPr lang="en-US" sz="3600" baseline="30000" dirty="0"/>
              <a:t>• Help their children develop skills and leadership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Connect with others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Learn to get along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Build self-confidence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Be happy and have fun!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980A0-19B0-4D9A-92AD-F82C87D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549"/>
            <a:ext cx="7886700" cy="6410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dirty="0"/>
              <a:t>Parents </a:t>
            </a:r>
            <a:r>
              <a:rPr lang="en-US" dirty="0">
                <a:solidFill>
                  <a:schemeClr val="bg1"/>
                </a:solidFill>
              </a:rPr>
              <a:t>Want</a:t>
            </a:r>
          </a:p>
        </p:txBody>
      </p:sp>
      <p:pic>
        <p:nvPicPr>
          <p:cNvPr id="7" name="Picture 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D3BB7DC3-37C5-44B6-BD25-F05F21844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6598">
            <a:off x="4655879" y="3901079"/>
            <a:ext cx="3619322" cy="241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wearing a yellow hat&#10;&#10;Description automatically generated">
            <a:extLst>
              <a:ext uri="{FF2B5EF4-FFF2-40B4-BE49-F238E27FC236}">
                <a16:creationId xmlns:a16="http://schemas.microsoft.com/office/drawing/2014/main" id="{16DE7890-5E66-4B15-B512-16AD75A411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5085">
            <a:off x="5908417" y="1009186"/>
            <a:ext cx="2204432" cy="285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11A49-84EC-4714-8625-ED7046DA0386}"/>
              </a:ext>
            </a:extLst>
          </p:cNvPr>
          <p:cNvSpPr txBox="1"/>
          <p:nvPr/>
        </p:nvSpPr>
        <p:spPr>
          <a:xfrm>
            <a:off x="4190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 7</a:t>
            </a:r>
          </a:p>
        </p:txBody>
      </p:sp>
    </p:spTree>
    <p:extLst>
      <p:ext uri="{BB962C8B-B14F-4D97-AF65-F5344CB8AC3E}">
        <p14:creationId xmlns:p14="http://schemas.microsoft.com/office/powerpoint/2010/main" val="48820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02894-4476-42A3-95FD-981DB63A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5733"/>
            <a:ext cx="7886700" cy="45806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FUN!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Make new friends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Master new skills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Recognition and praise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aseline="30000" dirty="0"/>
              <a:t>• FUN!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980A0-19B0-4D9A-92AD-F82C87D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8225"/>
            <a:ext cx="7886700" cy="7068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dirty="0"/>
              <a:t>Scouts </a:t>
            </a:r>
            <a:r>
              <a:rPr lang="en-US" dirty="0">
                <a:solidFill>
                  <a:schemeClr val="bg1"/>
                </a:solidFill>
              </a:rPr>
              <a:t>Want</a:t>
            </a:r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64E5480-01C0-4944-81DF-1733F0B96A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04">
            <a:off x="5916853" y="2996295"/>
            <a:ext cx="2670686" cy="35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545E2135-2047-49A1-B533-BFE7CC773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505" y="4299602"/>
            <a:ext cx="3478905" cy="232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Two people sitting on a horse&#10;&#10;Description automatically generated">
            <a:extLst>
              <a:ext uri="{FF2B5EF4-FFF2-40B4-BE49-F238E27FC236}">
                <a16:creationId xmlns:a16="http://schemas.microsoft.com/office/drawing/2014/main" id="{AE7C9948-064A-4E77-8125-337A8A76AC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398">
            <a:off x="5499983" y="982442"/>
            <a:ext cx="3223632" cy="214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45BE3-0AC1-4991-8E47-C1A86AEFEA02}"/>
              </a:ext>
            </a:extLst>
          </p:cNvPr>
          <p:cNvSpPr txBox="1"/>
          <p:nvPr/>
        </p:nvSpPr>
        <p:spPr>
          <a:xfrm>
            <a:off x="529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7</a:t>
            </a:r>
          </a:p>
        </p:txBody>
      </p:sp>
    </p:spTree>
    <p:extLst>
      <p:ext uri="{BB962C8B-B14F-4D97-AF65-F5344CB8AC3E}">
        <p14:creationId xmlns:p14="http://schemas.microsoft.com/office/powerpoint/2010/main" val="158715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28DA2-DEBE-4843-848D-FFB2CFE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672"/>
            <a:ext cx="7886700" cy="716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Pack </a:t>
            </a:r>
            <a:r>
              <a:rPr lang="en-US" dirty="0"/>
              <a:t>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ED6A0-9B1C-48BE-B974-5C4469B3A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404440"/>
            <a:ext cx="7886700" cy="5269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41C95-16B2-4AB6-B731-E1D314A69133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8</a:t>
            </a:r>
          </a:p>
        </p:txBody>
      </p:sp>
    </p:spTree>
    <p:extLst>
      <p:ext uri="{BB962C8B-B14F-4D97-AF65-F5344CB8AC3E}">
        <p14:creationId xmlns:p14="http://schemas.microsoft.com/office/powerpoint/2010/main" val="406715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02894-4476-42A3-95FD-981DB63A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59" y="1655364"/>
            <a:ext cx="8339181" cy="25433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Den Meetings: </a:t>
            </a:r>
            <a:r>
              <a:rPr lang="en-US" sz="3200" baseline="30000" dirty="0"/>
              <a:t>small groups organized by grade &amp; gender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Program Delivery: </a:t>
            </a:r>
            <a:r>
              <a:rPr lang="en-US" sz="3200" baseline="30000" dirty="0"/>
              <a:t>meeting tips, den meeting lesson plans, new den leader experience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Pack Meetings &amp; Activities: </a:t>
            </a:r>
            <a:r>
              <a:rPr lang="en-US" sz="3200" baseline="30000" dirty="0"/>
              <a:t>family events combining all dens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Scout Life/Handbook/Uniform:</a:t>
            </a:r>
            <a:r>
              <a:rPr lang="en-US" sz="3200" baseline="30000" dirty="0"/>
              <a:t> the basics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Advancement: </a:t>
            </a:r>
            <a:r>
              <a:rPr lang="en-US" sz="3200" baseline="30000" dirty="0"/>
              <a:t>celebrating achievement and building self confidence</a:t>
            </a:r>
            <a:endParaRPr lang="en-US" sz="3200" b="1" baseline="30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baseline="30000" dirty="0"/>
              <a:t>Special Programs, Events &amp; Community Service: </a:t>
            </a:r>
            <a:r>
              <a:rPr lang="en-US" sz="3200" baseline="30000" dirty="0"/>
              <a:t>Scouting for Food, </a:t>
            </a:r>
            <a:br>
              <a:rPr lang="en-US" sz="3200" baseline="30000" dirty="0"/>
            </a:br>
            <a:r>
              <a:rPr lang="en-US" sz="3200" baseline="30000" dirty="0"/>
              <a:t>                                                                                        Haunted Hayride, and Day Camp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980A0-19B0-4D9A-92AD-F82C87D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4616"/>
            <a:ext cx="7886700" cy="6745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</a:t>
            </a:r>
            <a:r>
              <a:rPr lang="en-US" dirty="0"/>
              <a:t>Does it Work?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D0956CE-6C79-4088-90D1-CC37E64A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7060">
            <a:off x="1215655" y="4249778"/>
            <a:ext cx="3015126" cy="211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07F1DA-AA6E-47F0-AFB0-711A965F65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11">
            <a:off x="4572167" y="4206733"/>
            <a:ext cx="3180111" cy="212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8A15B-5456-43E3-A071-2AFF8D49A62B}"/>
              </a:ext>
            </a:extLst>
          </p:cNvPr>
          <p:cNvSpPr txBox="1"/>
          <p:nvPr/>
        </p:nvSpPr>
        <p:spPr>
          <a:xfrm>
            <a:off x="2495122" y="6527714"/>
            <a:ext cx="403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9-14</a:t>
            </a:r>
          </a:p>
        </p:txBody>
      </p:sp>
    </p:spTree>
    <p:extLst>
      <p:ext uri="{BB962C8B-B14F-4D97-AF65-F5344CB8AC3E}">
        <p14:creationId xmlns:p14="http://schemas.microsoft.com/office/powerpoint/2010/main" val="156791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3F9193-724D-40CA-86B7-CE2E6AB7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5571624" cy="4351338"/>
          </a:xfrm>
        </p:spPr>
        <p:txBody>
          <a:bodyPr/>
          <a:lstStyle/>
          <a:p>
            <a:r>
              <a:rPr lang="en-US" dirty="0" err="1"/>
              <a:t>Scoutbook</a:t>
            </a:r>
            <a:endParaRPr lang="en-US" dirty="0"/>
          </a:p>
          <a:p>
            <a:r>
              <a:rPr lang="en-US" dirty="0"/>
              <a:t>Volunteering &amp; Leadership opportunities for parents</a:t>
            </a:r>
          </a:p>
          <a:p>
            <a:r>
              <a:rPr lang="en-US" dirty="0"/>
              <a:t>Cost of Scouting</a:t>
            </a:r>
          </a:p>
          <a:p>
            <a:r>
              <a:rPr lang="en-US" dirty="0"/>
              <a:t>Additional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ADA6A-8A73-4F2A-953B-19396B0F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550"/>
            <a:ext cx="7886700" cy="601533"/>
          </a:xfrm>
        </p:spPr>
        <p:txBody>
          <a:bodyPr/>
          <a:lstStyle/>
          <a:p>
            <a:r>
              <a:rPr lang="en-US" dirty="0"/>
              <a:t>Parent </a:t>
            </a:r>
            <a:r>
              <a:rPr lang="en-US" dirty="0">
                <a:solidFill>
                  <a:schemeClr val="bg1"/>
                </a:solidFill>
              </a:rPr>
              <a:t>Participation</a:t>
            </a:r>
          </a:p>
        </p:txBody>
      </p:sp>
      <p:pic>
        <p:nvPicPr>
          <p:cNvPr id="4" name="Picture 3" descr="A picture containing person, tree, table, window&#10;&#10;Description automatically generated">
            <a:extLst>
              <a:ext uri="{FF2B5EF4-FFF2-40B4-BE49-F238E27FC236}">
                <a16:creationId xmlns:a16="http://schemas.microsoft.com/office/drawing/2014/main" id="{FBE53E71-E973-4102-832C-907517E9C8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718">
            <a:off x="6064204" y="1037465"/>
            <a:ext cx="2532641" cy="168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ree, outdoor, road, sky&#10;&#10;Description automatically generated">
            <a:extLst>
              <a:ext uri="{FF2B5EF4-FFF2-40B4-BE49-F238E27FC236}">
                <a16:creationId xmlns:a16="http://schemas.microsoft.com/office/drawing/2014/main" id="{82BDA597-36EE-482C-A3B5-F0BEA982E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820">
            <a:off x="4958597" y="3342844"/>
            <a:ext cx="3753660" cy="237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irl in a blue shirt&#10;&#10;Description automatically generated">
            <a:extLst>
              <a:ext uri="{FF2B5EF4-FFF2-40B4-BE49-F238E27FC236}">
                <a16:creationId xmlns:a16="http://schemas.microsoft.com/office/drawing/2014/main" id="{B3D85CD8-B0BB-4A73-B9C9-D41EA82B7E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8504">
            <a:off x="1131976" y="4157162"/>
            <a:ext cx="3485258" cy="232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FCE5C-79C2-4541-ADA1-5A8D625C8D48}"/>
              </a:ext>
            </a:extLst>
          </p:cNvPr>
          <p:cNvSpPr txBox="1"/>
          <p:nvPr/>
        </p:nvSpPr>
        <p:spPr>
          <a:xfrm>
            <a:off x="6493695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Guide pages 15-16</a:t>
            </a:r>
          </a:p>
        </p:txBody>
      </p:sp>
    </p:spTree>
    <p:extLst>
      <p:ext uri="{BB962C8B-B14F-4D97-AF65-F5344CB8AC3E}">
        <p14:creationId xmlns:p14="http://schemas.microsoft.com/office/powerpoint/2010/main" val="203378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A4683-D4C0-40F9-8FCE-481151F5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376"/>
            <a:ext cx="7886700" cy="4351338"/>
          </a:xfrm>
        </p:spPr>
        <p:txBody>
          <a:bodyPr/>
          <a:lstStyle/>
          <a:p>
            <a:r>
              <a:rPr lang="en-US" dirty="0"/>
              <a:t>Available online at My.Scouting.org</a:t>
            </a:r>
          </a:p>
          <a:p>
            <a:r>
              <a:rPr lang="en-US" dirty="0"/>
              <a:t>Youth Protection Training</a:t>
            </a:r>
          </a:p>
          <a:p>
            <a:r>
              <a:rPr lang="en-US" dirty="0"/>
              <a:t>Position Specific</a:t>
            </a:r>
          </a:p>
          <a:p>
            <a:r>
              <a:rPr lang="en-US" dirty="0"/>
              <a:t>Roundtable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97937F-6C24-4A1C-B992-E03B5E0F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826"/>
            <a:ext cx="7886700" cy="684521"/>
          </a:xfrm>
        </p:spPr>
        <p:txBody>
          <a:bodyPr/>
          <a:lstStyle/>
          <a:p>
            <a:r>
              <a:rPr lang="en-US" dirty="0"/>
              <a:t>Volunteer </a:t>
            </a:r>
            <a:r>
              <a:rPr lang="en-US" dirty="0">
                <a:solidFill>
                  <a:schemeClr val="bg1"/>
                </a:solidFill>
              </a:rPr>
              <a:t>Leader Training</a:t>
            </a:r>
          </a:p>
        </p:txBody>
      </p:sp>
      <p:pic>
        <p:nvPicPr>
          <p:cNvPr id="6" name="Picture 5" descr="A group of people sitting at a park&#10;&#10;Description automatically generated">
            <a:extLst>
              <a:ext uri="{FF2B5EF4-FFF2-40B4-BE49-F238E27FC236}">
                <a16:creationId xmlns:a16="http://schemas.microsoft.com/office/drawing/2014/main" id="{F3AEBB76-147A-4E19-95DD-CF9A44E54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8022">
            <a:off x="4026166" y="3311270"/>
            <a:ext cx="4320330" cy="288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6ADE7-0DC4-442E-807D-70D189085737}"/>
              </a:ext>
            </a:extLst>
          </p:cNvPr>
          <p:cNvSpPr txBox="1"/>
          <p:nvPr/>
        </p:nvSpPr>
        <p:spPr>
          <a:xfrm>
            <a:off x="52969" y="6169691"/>
            <a:ext cx="223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Parent Orientation </a:t>
            </a:r>
          </a:p>
          <a:p>
            <a:pPr algn="ctr"/>
            <a:r>
              <a:rPr lang="en-US" sz="1400" i="1" dirty="0">
                <a:solidFill>
                  <a:schemeClr val="accent1"/>
                </a:solidFill>
              </a:rPr>
              <a:t>Guide page 17</a:t>
            </a:r>
          </a:p>
        </p:txBody>
      </p:sp>
    </p:spTree>
    <p:extLst>
      <p:ext uri="{BB962C8B-B14F-4D97-AF65-F5344CB8AC3E}">
        <p14:creationId xmlns:p14="http://schemas.microsoft.com/office/powerpoint/2010/main" val="86619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Brady Bunch Remaster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5870</TotalTime>
  <Words>353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Roboto</vt:lpstr>
      <vt:lpstr>Brady Bunch Remastered</vt:lpstr>
      <vt:lpstr>Arial</vt:lpstr>
      <vt:lpstr>Office Theme</vt:lpstr>
      <vt:lpstr>PowerPoint Presentation</vt:lpstr>
      <vt:lpstr>What is Cub Scouting?</vt:lpstr>
      <vt:lpstr>Scout Oath &amp; Scout Law</vt:lpstr>
      <vt:lpstr>What Parents Want</vt:lpstr>
      <vt:lpstr>What Scouts Want</vt:lpstr>
      <vt:lpstr>Pack Organization</vt:lpstr>
      <vt:lpstr>How Does it Work?</vt:lpstr>
      <vt:lpstr>Parent Participation</vt:lpstr>
      <vt:lpstr>Volunteer Leader Training</vt:lpstr>
      <vt:lpstr>Finance</vt:lpstr>
      <vt:lpstr>Pack Details</vt:lpstr>
      <vt:lpstr>Registration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Jarvis</dc:creator>
  <cp:lastModifiedBy>Matthew Stoffel</cp:lastModifiedBy>
  <cp:revision>39</cp:revision>
  <dcterms:created xsi:type="dcterms:W3CDTF">2019-08-21T20:24:07Z</dcterms:created>
  <dcterms:modified xsi:type="dcterms:W3CDTF">2021-08-10T13:53:36Z</dcterms:modified>
</cp:coreProperties>
</file>