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4" r:id="rId3"/>
    <p:sldId id="274" r:id="rId4"/>
    <p:sldId id="257" r:id="rId5"/>
    <p:sldId id="258" r:id="rId6"/>
    <p:sldId id="261" r:id="rId7"/>
    <p:sldId id="270" r:id="rId8"/>
    <p:sldId id="272" r:id="rId9"/>
    <p:sldId id="259" r:id="rId10"/>
    <p:sldId id="273" r:id="rId11"/>
    <p:sldId id="275" r:id="rId12"/>
    <p:sldId id="276" r:id="rId13"/>
    <p:sldId id="268" r:id="rId14"/>
    <p:sldId id="277" r:id="rId15"/>
    <p:sldId id="278" r:id="rId16"/>
    <p:sldId id="279" r:id="rId17"/>
    <p:sldId id="280" r:id="rId18"/>
    <p:sldId id="266" r:id="rId19"/>
    <p:sldId id="267" r:id="rId20"/>
    <p:sldId id="265" r:id="rId21"/>
    <p:sldId id="262" r:id="rId22"/>
    <p:sldId id="281" r:id="rId23"/>
    <p:sldId id="263" r:id="rId24"/>
    <p:sldId id="282" r:id="rId25"/>
    <p:sldId id="283" r:id="rId26"/>
    <p:sldId id="269" r:id="rId27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660"/>
  </p:normalViewPr>
  <p:slideViewPr>
    <p:cSldViewPr>
      <p:cViewPr varScale="1">
        <p:scale>
          <a:sx n="63" d="100"/>
          <a:sy n="63" d="100"/>
        </p:scale>
        <p:origin x="72" y="4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200-B093-45E9-9395-B549BB23A866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353AB-B5E4-486F-A899-E1F2A3EF7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746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353AB-B5E4-486F-A899-E1F2A3EF7C8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732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76299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1147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7842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44036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440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8452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147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15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343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147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1524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540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540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5853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5819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0700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4419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279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0943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32118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3363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88792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0466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A8BBA-0494-4441-8FA7-D4EEBE65D4A2}"/>
              </a:ext>
            </a:extLst>
          </p:cNvPr>
          <p:cNvSpPr/>
          <p:nvPr userDrawn="1"/>
        </p:nvSpPr>
        <p:spPr>
          <a:xfrm>
            <a:off x="0" y="0"/>
            <a:ext cx="9144000" cy="5791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7BADBD-234D-44D6-956A-16BBFAD96A0B}"/>
              </a:ext>
            </a:extLst>
          </p:cNvPr>
          <p:cNvSpPr/>
          <p:nvPr userDrawn="1"/>
        </p:nvSpPr>
        <p:spPr>
          <a:xfrm>
            <a:off x="-3175" y="6007100"/>
            <a:ext cx="6781800" cy="712788"/>
          </a:xfrm>
          <a:prstGeom prst="rect">
            <a:avLst/>
          </a:prstGeom>
          <a:solidFill>
            <a:srgbClr val="003F87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28" name="Title Placeholder 1">
            <a:extLst>
              <a:ext uri="{FF2B5EF4-FFF2-40B4-BE49-F238E27FC236}">
                <a16:creationId xmlns:a16="http://schemas.microsoft.com/office/drawing/2014/main" id="{02D3E6F6-708A-4E69-8218-C5D4D450AC9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Text Placeholder 2">
            <a:extLst>
              <a:ext uri="{FF2B5EF4-FFF2-40B4-BE49-F238E27FC236}">
                <a16:creationId xmlns:a16="http://schemas.microsoft.com/office/drawing/2014/main" id="{8D76E72C-1981-43D2-B4D4-0E56B597C2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8BD9E1-C67B-4436-B386-16058C4E6E11}"/>
              </a:ext>
            </a:extLst>
          </p:cNvPr>
          <p:cNvSpPr/>
          <p:nvPr userDrawn="1"/>
        </p:nvSpPr>
        <p:spPr>
          <a:xfrm>
            <a:off x="6894513" y="6007100"/>
            <a:ext cx="2249487" cy="712788"/>
          </a:xfrm>
          <a:prstGeom prst="rect">
            <a:avLst/>
          </a:prstGeom>
          <a:solidFill>
            <a:srgbClr val="C0000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31" name="Picture 11" descr="AnnivGrStandard_Rev.gif">
            <a:extLst>
              <a:ext uri="{FF2B5EF4-FFF2-40B4-BE49-F238E27FC236}">
                <a16:creationId xmlns:a16="http://schemas.microsoft.com/office/drawing/2014/main" id="{8921B24F-57CA-4D4E-ACE1-72A2C42BB5E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6088063"/>
            <a:ext cx="33528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12">
            <a:extLst>
              <a:ext uri="{FF2B5EF4-FFF2-40B4-BE49-F238E27FC236}">
                <a16:creationId xmlns:a16="http://schemas.microsoft.com/office/drawing/2014/main" id="{FDD0FA65-FEBC-487C-8CC3-8467EA52DAB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350" y="6251575"/>
            <a:ext cx="18415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karla.langoehr@scouting.org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app.doubleknot.com/openrosters/ShowPage.aspx?3735373735357L34323438353034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paquette187@gmail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rspellecy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bs58.com/news/saukville-company-rebel-converting-donating-kits-to-help-make-millions-of-masks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>
            <a:extLst>
              <a:ext uri="{FF2B5EF4-FFF2-40B4-BE49-F238E27FC236}">
                <a16:creationId xmlns:a16="http://schemas.microsoft.com/office/drawing/2014/main" id="{7573A9B9-07D7-454B-AE83-DC98C4FDC5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Geneva" charset="-128"/>
              </a:rPr>
              <a:t>Southern Shores District</a:t>
            </a:r>
            <a:br>
              <a:rPr lang="en-US" altLang="en-US" dirty="0">
                <a:ea typeface="Geneva" charset="-128"/>
              </a:rPr>
            </a:br>
            <a:r>
              <a:rPr lang="en-US" altLang="en-US" dirty="0">
                <a:ea typeface="Geneva" charset="-128"/>
              </a:rPr>
              <a:t>THREE HARBORS COUNCIL ROUNDTABLE HIGHLIGHTS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39BBF5-43D4-4F40-BB8B-7FF11D72A0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</a:rPr>
              <a:t>April 2020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6073CA0-5058-4EAC-A1D6-6E8626CF9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557" y="152400"/>
            <a:ext cx="8229600" cy="884238"/>
          </a:xfrm>
        </p:spPr>
        <p:txBody>
          <a:bodyPr/>
          <a:lstStyle/>
          <a:p>
            <a:r>
              <a:rPr lang="en-US" dirty="0"/>
              <a:t>Advancement Updates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80045E-1841-4CE7-A0C0-F0BFCA12EC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6209" y="1379539"/>
            <a:ext cx="4343400" cy="3992561"/>
          </a:xfrm>
        </p:spPr>
        <p:txBody>
          <a:bodyPr/>
          <a:lstStyle/>
          <a:p>
            <a:r>
              <a:rPr lang="en-US" dirty="0"/>
              <a:t>Cub Scout Packs</a:t>
            </a:r>
          </a:p>
          <a:p>
            <a:pPr lvl="1"/>
            <a:r>
              <a:rPr lang="en-US" dirty="0"/>
              <a:t>Adventures can be done from home with the family</a:t>
            </a:r>
          </a:p>
          <a:p>
            <a:pPr lvl="1"/>
            <a:r>
              <a:rPr lang="en-US" dirty="0"/>
              <a:t>Host Virtual Activities with Dens &amp; Pack</a:t>
            </a:r>
          </a:p>
          <a:p>
            <a:pPr lvl="1"/>
            <a:r>
              <a:rPr lang="en-US" dirty="0"/>
              <a:t>Share the Cub 30 day challenge with Pack families</a:t>
            </a:r>
          </a:p>
          <a:p>
            <a:pPr lvl="1"/>
            <a:r>
              <a:rPr lang="en-US" dirty="0"/>
              <a:t>Pack or Den Service Project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EBB7216-4CDB-4323-92DC-BAAD003DF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43400" y="1303338"/>
            <a:ext cx="4572000" cy="4068762"/>
          </a:xfrm>
        </p:spPr>
        <p:txBody>
          <a:bodyPr/>
          <a:lstStyle/>
          <a:p>
            <a:r>
              <a:rPr lang="en-US" dirty="0"/>
              <a:t>Scouts BSA</a:t>
            </a:r>
          </a:p>
          <a:p>
            <a:pPr lvl="1"/>
            <a:r>
              <a:rPr lang="en-US" dirty="0"/>
              <a:t>Virtual Troop meetings</a:t>
            </a:r>
          </a:p>
          <a:p>
            <a:pPr lvl="1"/>
            <a:r>
              <a:rPr lang="en-US" dirty="0"/>
              <a:t>Rank Advancement/MB</a:t>
            </a:r>
          </a:p>
          <a:p>
            <a:pPr lvl="1"/>
            <a:r>
              <a:rPr lang="en-US" dirty="0"/>
              <a:t>SM Conferences/BOR</a:t>
            </a:r>
          </a:p>
          <a:p>
            <a:pPr lvl="1"/>
            <a:r>
              <a:rPr lang="en-US" dirty="0"/>
              <a:t>No Eagle binder drop off. </a:t>
            </a:r>
          </a:p>
          <a:p>
            <a:pPr lvl="1"/>
            <a:r>
              <a:rPr lang="en-US" dirty="0"/>
              <a:t>Email required Eagle forms to </a:t>
            </a:r>
            <a:r>
              <a:rPr lang="en-US" u="sng" dirty="0">
                <a:hlinkClick r:id="rId2"/>
              </a:rPr>
              <a:t>karla.langoehr@scouting.org</a:t>
            </a:r>
            <a:endParaRPr lang="en-US" dirty="0"/>
          </a:p>
          <a:p>
            <a:pPr lvl="1"/>
            <a:r>
              <a:rPr lang="en-US" dirty="0"/>
              <a:t>Contact Heather for EBOR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864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Merit Badges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495800"/>
          </a:xfrm>
        </p:spPr>
        <p:txBody>
          <a:bodyPr/>
          <a:lstStyle/>
          <a:p>
            <a:r>
              <a:rPr lang="en-US" sz="2400" dirty="0"/>
              <a:t>Personal Fitness Merit Badge</a:t>
            </a:r>
          </a:p>
          <a:p>
            <a:pPr lvl="1"/>
            <a:r>
              <a:rPr lang="en-US" sz="2400" dirty="0"/>
              <a:t>April 15</a:t>
            </a:r>
            <a:r>
              <a:rPr lang="en-US" sz="2400" baseline="30000" dirty="0"/>
              <a:t>th</a:t>
            </a:r>
            <a:r>
              <a:rPr lang="en-US" sz="2400" dirty="0"/>
              <a:t> at 7:00 pm</a:t>
            </a:r>
          </a:p>
          <a:p>
            <a:r>
              <a:rPr lang="en-US" sz="2400" dirty="0"/>
              <a:t>Personal Management Merit Badge</a:t>
            </a:r>
          </a:p>
          <a:p>
            <a:pPr lvl="1"/>
            <a:r>
              <a:rPr lang="en-US" sz="2400" dirty="0"/>
              <a:t>April 18</a:t>
            </a:r>
            <a:r>
              <a:rPr lang="en-US" sz="2400" baseline="30000" dirty="0"/>
              <a:t>th</a:t>
            </a:r>
            <a:r>
              <a:rPr lang="en-US" sz="2400" dirty="0"/>
              <a:t> at 10:00 am</a:t>
            </a:r>
          </a:p>
          <a:p>
            <a:r>
              <a:rPr lang="en-US" sz="2400" dirty="0"/>
              <a:t>Genealogy Merit Badge</a:t>
            </a:r>
          </a:p>
          <a:p>
            <a:pPr lvl="1"/>
            <a:r>
              <a:rPr lang="en-US" sz="2400" dirty="0"/>
              <a:t>April 18</a:t>
            </a:r>
            <a:r>
              <a:rPr lang="en-US" sz="2400" baseline="30000" dirty="0"/>
              <a:t>th</a:t>
            </a:r>
            <a:r>
              <a:rPr lang="en-US" sz="2400" dirty="0"/>
              <a:t> at 9:00 am</a:t>
            </a:r>
          </a:p>
          <a:p>
            <a:r>
              <a:rPr lang="en-US" sz="2400" dirty="0"/>
              <a:t>Art Merit Badge</a:t>
            </a:r>
          </a:p>
          <a:p>
            <a:pPr lvl="1"/>
            <a:r>
              <a:rPr lang="en-US" sz="2400" dirty="0"/>
              <a:t>TBD</a:t>
            </a:r>
          </a:p>
          <a:p>
            <a:endParaRPr lang="en-US" sz="2800" dirty="0"/>
          </a:p>
          <a:p>
            <a:pPr marL="57150" indent="0">
              <a:buNone/>
            </a:pP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4953000" y="3352800"/>
            <a:ext cx="3429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Are you a Merit Badge Counselor?</a:t>
            </a:r>
          </a:p>
          <a:p>
            <a:pPr algn="ctr"/>
            <a:r>
              <a:rPr lang="en-U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Volunteer today to host an online class!</a:t>
            </a:r>
          </a:p>
        </p:txBody>
      </p:sp>
      <p:sp>
        <p:nvSpPr>
          <p:cNvPr id="7" name="5-Point Star 6"/>
          <p:cNvSpPr/>
          <p:nvPr/>
        </p:nvSpPr>
        <p:spPr>
          <a:xfrm>
            <a:off x="4686300" y="3886200"/>
            <a:ext cx="342900" cy="334297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8420100" y="3932903"/>
            <a:ext cx="342900" cy="334297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07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314E9-244A-4814-953F-52D915B58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Council </a:t>
            </a:r>
            <a:r>
              <a:rPr lang="en-US"/>
              <a:t>Virtual Campfire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78941-1848-4EC6-B6E8-E1DB364DC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Join the Campfire from your Home</a:t>
            </a:r>
          </a:p>
          <a:p>
            <a:r>
              <a:rPr lang="en-US" dirty="0"/>
              <a:t>Please join us for Three Harbors Council’s first ever “Virtual Campfire” program on Wednesday, April 8th at 7:00 p.m.!  All Scouts, leaders and families are invited to join in. Campfire details, including how to watch the virtual program, will be announced via </a:t>
            </a:r>
            <a:r>
              <a:rPr lang="en-US" u="sng" dirty="0">
                <a:hlinkClick r:id="rId2"/>
              </a:rPr>
              <a:t>social media</a:t>
            </a:r>
            <a:r>
              <a:rPr lang="en-US" dirty="0"/>
              <a:t> on Monday.</a:t>
            </a:r>
          </a:p>
        </p:txBody>
      </p:sp>
    </p:spTree>
    <p:extLst>
      <p:ext uri="{BB962C8B-B14F-4D97-AF65-F5344CB8AC3E}">
        <p14:creationId xmlns:p14="http://schemas.microsoft.com/office/powerpoint/2010/main" val="2409541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FB0A8-BDD2-452F-8E0B-D35DE3E7A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Southern Shores                            District Roundtable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72272-5C85-4361-B2C9-48C879CF6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  <a:p>
            <a:pPr lvl="1"/>
            <a:r>
              <a:rPr lang="en-US" dirty="0"/>
              <a:t>Virtual Meetings with Derrick Paquette</a:t>
            </a:r>
          </a:p>
          <a:p>
            <a:pPr lvl="1"/>
            <a:endParaRPr lang="en-US" dirty="0"/>
          </a:p>
          <a:p>
            <a:r>
              <a:rPr lang="en-US" dirty="0"/>
              <a:t>April 11</a:t>
            </a:r>
            <a:r>
              <a:rPr lang="en-US" baseline="30000" dirty="0"/>
              <a:t>th</a:t>
            </a:r>
            <a:r>
              <a:rPr lang="en-US" dirty="0"/>
              <a:t> at 11:30 am</a:t>
            </a:r>
          </a:p>
          <a:p>
            <a:pPr lvl="1"/>
            <a:r>
              <a:rPr lang="en-US" dirty="0"/>
              <a:t>Zoom Lunch and Learn Training</a:t>
            </a:r>
          </a:p>
          <a:p>
            <a:pPr lvl="1"/>
            <a:r>
              <a:rPr lang="en-US" dirty="0"/>
              <a:t>Hosted by Scouts BSA and Cub Leaders</a:t>
            </a:r>
          </a:p>
        </p:txBody>
      </p:sp>
    </p:spTree>
    <p:extLst>
      <p:ext uri="{BB962C8B-B14F-4D97-AF65-F5344CB8AC3E}">
        <p14:creationId xmlns:p14="http://schemas.microsoft.com/office/powerpoint/2010/main" val="2963653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29177-5EE8-4170-8A96-BB8B64A99B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“Virtually scouting”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E0933-92E8-4CCE-92DB-62C3EFBDB4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Disclaimer – Some people may disagree with what I am about to say…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382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24110-559D-4CA0-A712-2BD3C0540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928D94-BDF6-4C1A-B35B-C098D1EBF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Adapt?</a:t>
            </a:r>
          </a:p>
          <a:p>
            <a:r>
              <a:rPr lang="en-US" dirty="0"/>
              <a:t>Rethinking your Unit Structure</a:t>
            </a:r>
          </a:p>
          <a:p>
            <a:r>
              <a:rPr lang="en-US" dirty="0"/>
              <a:t>Networking Tools</a:t>
            </a:r>
          </a:p>
          <a:p>
            <a:r>
              <a:rPr lang="en-US" dirty="0"/>
              <a:t>Online Forums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193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441C7-A2F7-4D26-A618-AB5A06C8C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Adapt?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64853D0-2221-480E-B5A3-9BF3612D6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700" dirty="0"/>
              <a:t>The unsurety of the current situation</a:t>
            </a:r>
          </a:p>
          <a:p>
            <a:r>
              <a:rPr lang="en-US" sz="2700" dirty="0"/>
              <a:t>If restructured properly there are great tools to cut out the nonvalue added Scout work</a:t>
            </a:r>
          </a:p>
          <a:p>
            <a:endParaRPr lang="en-US" sz="2700" dirty="0"/>
          </a:p>
          <a:p>
            <a:r>
              <a:rPr lang="en-US" sz="2700" dirty="0"/>
              <a:t>Do you work hard to pass out info out or take collect it?</a:t>
            </a:r>
          </a:p>
          <a:p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1382332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0FDE4-B7CB-4AE0-9D2B-8718D3C49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your Unit Setup?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79EF6-4CB3-4E38-886E-3BB573A3B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1980373"/>
            <a:ext cx="7200900" cy="3935895"/>
          </a:xfrm>
        </p:spPr>
        <p:txBody>
          <a:bodyPr>
            <a:normAutofit/>
          </a:bodyPr>
          <a:lstStyle/>
          <a:p>
            <a:r>
              <a:rPr lang="en-US" sz="2700" dirty="0"/>
              <a:t>When we started Troop 579 B &amp; G we decided to structure the tech like a business.</a:t>
            </a:r>
          </a:p>
          <a:p>
            <a:pPr lvl="1"/>
            <a:r>
              <a:rPr lang="en-US" sz="2700" dirty="0"/>
              <a:t>We started with a Troop G-mail account</a:t>
            </a:r>
          </a:p>
          <a:p>
            <a:pPr lvl="2"/>
            <a:r>
              <a:rPr lang="en-US" sz="2550" dirty="0"/>
              <a:t>That opened up all the Google apps for us</a:t>
            </a:r>
          </a:p>
          <a:p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1366169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5D96-7258-4EB9-8E9A-9FBB6906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to an online tracking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D7E5E-7139-40A9-9A76-FD402547D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2000251"/>
            <a:ext cx="7200900" cy="3826565"/>
          </a:xfrm>
        </p:spPr>
        <p:txBody>
          <a:bodyPr>
            <a:normAutofit lnSpcReduction="10000"/>
          </a:bodyPr>
          <a:lstStyle/>
          <a:p>
            <a:r>
              <a:rPr lang="en-US" sz="2700" dirty="0"/>
              <a:t>Why?</a:t>
            </a:r>
          </a:p>
          <a:p>
            <a:pPr lvl="1"/>
            <a:r>
              <a:rPr lang="en-US" sz="2700" dirty="0"/>
              <a:t>To make your job easier…</a:t>
            </a:r>
          </a:p>
          <a:p>
            <a:pPr lvl="2"/>
            <a:r>
              <a:rPr lang="en-US" sz="2550" dirty="0"/>
              <a:t>Helps with guiding your PLC</a:t>
            </a:r>
          </a:p>
          <a:p>
            <a:pPr lvl="2"/>
            <a:r>
              <a:rPr lang="en-US" sz="2550" dirty="0"/>
              <a:t>Right now you can look up who needs what without their books</a:t>
            </a:r>
          </a:p>
          <a:p>
            <a:r>
              <a:rPr lang="en-US" sz="2700" dirty="0"/>
              <a:t>“We did not switch because a Scout needs to carry their book”</a:t>
            </a:r>
          </a:p>
          <a:p>
            <a:pPr lvl="1"/>
            <a:r>
              <a:rPr lang="en-US" sz="2700" dirty="0"/>
              <a:t>That is fine to have the scout carry their book, make it easy on you.</a:t>
            </a:r>
          </a:p>
        </p:txBody>
      </p:sp>
    </p:spTree>
    <p:extLst>
      <p:ext uri="{BB962C8B-B14F-4D97-AF65-F5344CB8AC3E}">
        <p14:creationId xmlns:p14="http://schemas.microsoft.com/office/powerpoint/2010/main" val="1031942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5D96-7258-4EB9-8E9A-9FBB6906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tracking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D7E5E-7139-40A9-9A76-FD402547D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2000251"/>
            <a:ext cx="7200900" cy="3826565"/>
          </a:xfrm>
        </p:spPr>
        <p:txBody>
          <a:bodyPr>
            <a:normAutofit/>
          </a:bodyPr>
          <a:lstStyle/>
          <a:p>
            <a:r>
              <a:rPr lang="en-US" sz="2700" dirty="0" err="1"/>
              <a:t>Scoutbook</a:t>
            </a:r>
            <a:endParaRPr lang="en-US" sz="2700" dirty="0"/>
          </a:p>
          <a:p>
            <a:r>
              <a:rPr lang="en-US" sz="2700" dirty="0" err="1"/>
              <a:t>TroopWebHost</a:t>
            </a:r>
            <a:endParaRPr lang="en-US" sz="2700" dirty="0"/>
          </a:p>
          <a:p>
            <a:r>
              <a:rPr lang="en-US" sz="2700" dirty="0" err="1"/>
              <a:t>TroopMaster</a:t>
            </a:r>
            <a:endParaRPr lang="en-US" sz="2700" dirty="0"/>
          </a:p>
          <a:p>
            <a:r>
              <a:rPr lang="en-US" sz="2700" dirty="0" err="1"/>
              <a:t>Scoutlander</a:t>
            </a:r>
            <a:endParaRPr lang="en-US" sz="2700" dirty="0"/>
          </a:p>
          <a:p>
            <a:r>
              <a:rPr lang="en-US" sz="2700" dirty="0"/>
              <a:t>Probably many more</a:t>
            </a:r>
          </a:p>
        </p:txBody>
      </p:sp>
    </p:spTree>
    <p:extLst>
      <p:ext uri="{BB962C8B-B14F-4D97-AF65-F5344CB8AC3E}">
        <p14:creationId xmlns:p14="http://schemas.microsoft.com/office/powerpoint/2010/main" val="3843236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A1D08-B706-4D8D-9837-5606DBAD0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COVID19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14624-B89D-45D2-9827-316BEDEFE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Council Activities &amp; Camps Closed until May 18.</a:t>
            </a:r>
          </a:p>
          <a:p>
            <a:pPr lvl="1"/>
            <a:r>
              <a:rPr lang="en-US" dirty="0"/>
              <a:t>Current guidelines from State end April 24, and the US President has extended the voluntary shutdown until May 1; with both possibly extending</a:t>
            </a:r>
          </a:p>
        </p:txBody>
      </p:sp>
    </p:spTree>
    <p:extLst>
      <p:ext uri="{BB962C8B-B14F-4D97-AF65-F5344CB8AC3E}">
        <p14:creationId xmlns:p14="http://schemas.microsoft.com/office/powerpoint/2010/main" val="424029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7B6B3-C1E4-41C1-9247-BF92B3D40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Productivity Tools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A54122D-57DF-478F-9DBC-5E7EF9EDEF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6702" y="2783986"/>
            <a:ext cx="621593" cy="7859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341C4D-644E-4712-821E-6804A2B89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1368" y="3569908"/>
            <a:ext cx="621593" cy="8828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699C31-DCD3-4859-B733-D7D67C200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2410" y="4834035"/>
            <a:ext cx="757914" cy="9452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1DEC44-4DD9-4B73-A85C-A43529CD02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9066" y="1958171"/>
            <a:ext cx="585869" cy="7216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3E60A5-6FAA-4BEA-AC26-A04DF5AFA6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3337" y="4371976"/>
            <a:ext cx="1372451" cy="9452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99A282-B734-43AA-A6A3-7DF9CE36A6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0094" y="4513600"/>
            <a:ext cx="735909" cy="7930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8B33C7-E647-4BD7-80CF-638F134DEC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86988" y="3498834"/>
            <a:ext cx="943106" cy="6930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579017-5F52-48CC-A5B1-1A97A0D4B3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15858" y="3505399"/>
            <a:ext cx="550145" cy="7716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0753BC6-0A91-48B4-BD3B-D2116FC60D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26947" y="3569908"/>
            <a:ext cx="654044" cy="9436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11C1AA-2736-461B-9B0B-822638DB7A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39535" y="3572293"/>
            <a:ext cx="740843" cy="9436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449A-F28D-46DC-AE25-1D92E70805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54542" y="4409248"/>
            <a:ext cx="746346" cy="97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279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2A720-7392-4789-AC54-77DF6B54F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Networking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A236D-C88A-44E2-A7D6-F9D3F2160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Googles G-Suite</a:t>
            </a:r>
          </a:p>
          <a:p>
            <a:pPr lvl="1"/>
            <a:r>
              <a:rPr lang="en-US" dirty="0"/>
              <a:t>Google Drive</a:t>
            </a:r>
          </a:p>
          <a:p>
            <a:pPr lvl="1"/>
            <a:r>
              <a:rPr lang="en-US" dirty="0"/>
              <a:t>Google Forms</a:t>
            </a:r>
          </a:p>
          <a:p>
            <a:r>
              <a:rPr lang="en-US" dirty="0"/>
              <a:t>Unit e-mail</a:t>
            </a:r>
          </a:p>
          <a:p>
            <a:r>
              <a:rPr lang="en-US" dirty="0" err="1"/>
              <a:t>TroopWebHost</a:t>
            </a:r>
            <a:r>
              <a:rPr lang="en-US" dirty="0"/>
              <a:t>/</a:t>
            </a:r>
            <a:r>
              <a:rPr lang="en-US" dirty="0" err="1"/>
              <a:t>Scoutbook</a:t>
            </a:r>
            <a:r>
              <a:rPr lang="en-US" dirty="0"/>
              <a:t>/</a:t>
            </a:r>
            <a:r>
              <a:rPr lang="en-US" dirty="0" err="1"/>
              <a:t>Troopmaster</a:t>
            </a:r>
            <a:r>
              <a:rPr lang="en-US" dirty="0"/>
              <a:t>/</a:t>
            </a:r>
            <a:r>
              <a:rPr lang="en-US" dirty="0" err="1"/>
              <a:t>Scoutlander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8797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42360-0913-4165-A9AD-1D91F3340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105728"/>
            <a:ext cx="7200900" cy="646044"/>
          </a:xfrm>
        </p:spPr>
        <p:txBody>
          <a:bodyPr/>
          <a:lstStyle/>
          <a:p>
            <a:r>
              <a:rPr lang="en-US" dirty="0"/>
              <a:t>Meeting online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85460-8200-49D1-8FD4-E916FEF22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1652381"/>
            <a:ext cx="7200900" cy="401540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Ease into it</a:t>
            </a:r>
          </a:p>
          <a:p>
            <a:r>
              <a:rPr lang="en-US" dirty="0"/>
              <a:t>Pick the best forum:</a:t>
            </a:r>
          </a:p>
          <a:p>
            <a:pPr lvl="1"/>
            <a:r>
              <a:rPr lang="en-US" dirty="0"/>
              <a:t>Large Group Interactive with Video (Den, PLC, Troop meeting, Merit Badge Workshops)</a:t>
            </a:r>
          </a:p>
          <a:p>
            <a:pPr lvl="2"/>
            <a:r>
              <a:rPr lang="en-US" sz="1500" dirty="0"/>
              <a:t>Zoom</a:t>
            </a:r>
          </a:p>
          <a:p>
            <a:pPr lvl="2"/>
            <a:r>
              <a:rPr lang="en-US" sz="1500" dirty="0"/>
              <a:t>Microsoft Teams</a:t>
            </a:r>
          </a:p>
          <a:p>
            <a:pPr lvl="1"/>
            <a:r>
              <a:rPr lang="en-US" dirty="0"/>
              <a:t>Small Groups Interactive with Video (Rank sign offs, Merit Badges)</a:t>
            </a:r>
          </a:p>
          <a:p>
            <a:pPr lvl="2"/>
            <a:r>
              <a:rPr lang="en-US" sz="1500" dirty="0"/>
              <a:t>Google Hangout</a:t>
            </a:r>
          </a:p>
          <a:p>
            <a:pPr lvl="2"/>
            <a:r>
              <a:rPr lang="en-US" sz="1500" dirty="0"/>
              <a:t>Google Duo</a:t>
            </a:r>
          </a:p>
          <a:p>
            <a:pPr lvl="2"/>
            <a:r>
              <a:rPr lang="en-US" sz="1500" dirty="0"/>
              <a:t>Facetime Videocall</a:t>
            </a:r>
          </a:p>
          <a:p>
            <a:pPr lvl="2"/>
            <a:r>
              <a:rPr lang="en-US" sz="1500" dirty="0"/>
              <a:t>Facebook Messenger Videocall</a:t>
            </a:r>
          </a:p>
          <a:p>
            <a:pPr lvl="1"/>
            <a:r>
              <a:rPr lang="en-US" dirty="0"/>
              <a:t>Complimenting Services/Tools</a:t>
            </a:r>
          </a:p>
          <a:p>
            <a:pPr lvl="2"/>
            <a:r>
              <a:rPr lang="en-US" sz="1500" dirty="0"/>
              <a:t>Kahoot</a:t>
            </a:r>
          </a:p>
          <a:p>
            <a:pPr lvl="2"/>
            <a:r>
              <a:rPr lang="en-US" sz="1500" dirty="0"/>
              <a:t>Jeopardy (PowerPoint template)</a:t>
            </a:r>
          </a:p>
          <a:p>
            <a:pPr lvl="2"/>
            <a:endParaRPr lang="en-US" sz="1500" dirty="0"/>
          </a:p>
          <a:p>
            <a:pPr lvl="2"/>
            <a:endParaRPr lang="en-US" sz="1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457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A7E7A-294F-44B3-A478-E3AA054F3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Safety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C84FD5-FE90-4779-8FF7-EE507D5023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1478" y="1857323"/>
            <a:ext cx="6838122" cy="384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15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0BFD6-5FE4-4778-AAB6-5B5CC1A3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371600"/>
            <a:ext cx="7200900" cy="608772"/>
          </a:xfrm>
        </p:spPr>
        <p:txBody>
          <a:bodyPr>
            <a:normAutofit fontScale="90000"/>
          </a:bodyPr>
          <a:lstStyle/>
          <a:p>
            <a:r>
              <a:rPr lang="en-US" dirty="0"/>
              <a:t>Google Classroom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165A9-7644-4E2B-B6FC-656AC1659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1980372"/>
            <a:ext cx="7757492" cy="3916017"/>
          </a:xfrm>
        </p:spPr>
        <p:txBody>
          <a:bodyPr>
            <a:normAutofit/>
          </a:bodyPr>
          <a:lstStyle/>
          <a:p>
            <a:r>
              <a:rPr lang="en-US" sz="2700" dirty="0"/>
              <a:t>Create a classroom for Specific items</a:t>
            </a:r>
          </a:p>
          <a:p>
            <a:pPr lvl="1"/>
            <a:r>
              <a:rPr lang="en-US" sz="2700" dirty="0"/>
              <a:t>Each classroom is independent of each other</a:t>
            </a:r>
          </a:p>
          <a:p>
            <a:pPr lvl="1"/>
            <a:r>
              <a:rPr lang="en-US" sz="2700" dirty="0"/>
              <a:t>Able to:</a:t>
            </a:r>
          </a:p>
          <a:p>
            <a:pPr lvl="2"/>
            <a:r>
              <a:rPr lang="en-US" sz="2550" dirty="0"/>
              <a:t>Post documents, </a:t>
            </a:r>
          </a:p>
          <a:p>
            <a:pPr lvl="2"/>
            <a:r>
              <a:rPr lang="en-US" sz="2550" dirty="0"/>
              <a:t>PowerPoints, </a:t>
            </a:r>
          </a:p>
          <a:p>
            <a:pPr lvl="2"/>
            <a:r>
              <a:rPr lang="en-US" sz="2550" dirty="0"/>
              <a:t>Announcements</a:t>
            </a:r>
          </a:p>
          <a:p>
            <a:pPr lvl="2"/>
            <a:r>
              <a:rPr lang="en-US" sz="2550" dirty="0"/>
              <a:t>Questions for Discussion</a:t>
            </a:r>
          </a:p>
          <a:p>
            <a:pPr lvl="2"/>
            <a:r>
              <a:rPr lang="en-US" sz="2550" dirty="0"/>
              <a:t>Have Assignments for each requirement</a:t>
            </a:r>
          </a:p>
          <a:p>
            <a:pPr lvl="2"/>
            <a:endParaRPr lang="en-US" sz="2550" dirty="0"/>
          </a:p>
        </p:txBody>
      </p:sp>
    </p:spTree>
    <p:extLst>
      <p:ext uri="{BB962C8B-B14F-4D97-AF65-F5344CB8AC3E}">
        <p14:creationId xmlns:p14="http://schemas.microsoft.com/office/powerpoint/2010/main" val="2280100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D6BB9-1189-4BC1-B96B-4E889D0E7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Youth Protection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F0C32-3C9D-4A3E-A9A5-1AE0BA1B5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700" dirty="0"/>
              <a:t>As always use the most recent policy when doing anything</a:t>
            </a:r>
          </a:p>
          <a:p>
            <a:r>
              <a:rPr lang="en-US" sz="2700" dirty="0"/>
              <a:t>In Forums, Classrooms, video calls, e-mails ensure there are 2 registered leaders</a:t>
            </a:r>
          </a:p>
          <a:p>
            <a:r>
              <a:rPr lang="en-US" sz="2700" dirty="0"/>
              <a:t>It is as much to protect you as it is the Scout</a:t>
            </a:r>
          </a:p>
        </p:txBody>
      </p:sp>
    </p:spTree>
    <p:extLst>
      <p:ext uri="{BB962C8B-B14F-4D97-AF65-F5344CB8AC3E}">
        <p14:creationId xmlns:p14="http://schemas.microsoft.com/office/powerpoint/2010/main" val="35732511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DB0F1-4521-4D71-B607-C8D19B63C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Feedback???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88FB1-9F3F-46C6-9B58-0354A56CD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700" dirty="0"/>
              <a:t>Please feel free to reach out with any questions, tricks, or techniques you have.</a:t>
            </a:r>
          </a:p>
          <a:p>
            <a:endParaRPr lang="en-US" sz="2700" dirty="0"/>
          </a:p>
          <a:p>
            <a:r>
              <a:rPr lang="en-US" sz="2700">
                <a:hlinkClick r:id="rId2"/>
              </a:rPr>
              <a:t>paquette187@gmail.com</a:t>
            </a:r>
            <a:endParaRPr lang="en-US" sz="2700"/>
          </a:p>
          <a:p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3102302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B37B4-14EB-45B9-8C22-AF7169270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COVID-19 Opportunity!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446AA-5784-4071-B95F-C0A3BF100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 Medical College of Wisconsin and Rebel Converting have partnered to make masks for vulnerable community members.</a:t>
            </a:r>
          </a:p>
          <a:p>
            <a:r>
              <a:rPr lang="en-US" sz="2400" dirty="0"/>
              <a:t>Service opportunity for Scouting families to make masks.</a:t>
            </a:r>
          </a:p>
          <a:p>
            <a:r>
              <a:rPr lang="en-US" sz="2400" dirty="0"/>
              <a:t>Contact Ryan Spellecy if interested </a:t>
            </a:r>
            <a:r>
              <a:rPr lang="en-US" sz="2400" dirty="0">
                <a:hlinkClick r:id="rId3"/>
              </a:rPr>
              <a:t>rspellecy@gmail.com</a:t>
            </a:r>
            <a:endParaRPr lang="en-US" sz="2400" dirty="0"/>
          </a:p>
          <a:p>
            <a:r>
              <a:rPr lang="en-US" sz="2400" dirty="0">
                <a:hlinkClick r:id="rId4"/>
              </a:rPr>
              <a:t>https://www.cbs58.com/news/saukville-company-rebel-converting-donating-kits-to-help-make-millions-o</a:t>
            </a:r>
          </a:p>
        </p:txBody>
      </p:sp>
    </p:spTree>
    <p:extLst>
      <p:ext uri="{BB962C8B-B14F-4D97-AF65-F5344CB8AC3E}">
        <p14:creationId xmlns:p14="http://schemas.microsoft.com/office/powerpoint/2010/main" val="2133983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AF5B4-6D70-41AE-90E1-EB5BE4356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044" y="685800"/>
            <a:ext cx="3682756" cy="113957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sz="3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Family Friends of Scouting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A61C1-2E19-454D-A6DC-A8918A722E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23044" y="2031002"/>
            <a:ext cx="3682756" cy="353159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 eaLnBrk="1" hangingPunct="1">
              <a:lnSpc>
                <a:spcPct val="90000"/>
              </a:lnSpc>
            </a:pPr>
            <a:r>
              <a:rPr lang="en-US" sz="1700" dirty="0">
                <a:ea typeface="+mn-ea"/>
              </a:rPr>
              <a:t>Provides funds to help maintain lower direct costs to families for council programs and services</a:t>
            </a:r>
          </a:p>
          <a:p>
            <a:pPr indent="-228600" eaLnBrk="1" hangingPunct="1">
              <a:lnSpc>
                <a:spcPct val="90000"/>
              </a:lnSpc>
            </a:pPr>
            <a:r>
              <a:rPr lang="en-US" sz="1700" dirty="0">
                <a:ea typeface="+mn-ea"/>
              </a:rPr>
              <a:t>FOS donations given to Three Harbors Council stay in Three Harbors Council</a:t>
            </a:r>
          </a:p>
          <a:p>
            <a:pPr indent="-228600" eaLnBrk="1" hangingPunct="1">
              <a:lnSpc>
                <a:spcPct val="90000"/>
              </a:lnSpc>
            </a:pPr>
            <a:r>
              <a:rPr lang="en-US" sz="1700" dirty="0">
                <a:ea typeface="+mn-ea"/>
              </a:rPr>
              <a:t>Conduct </a:t>
            </a:r>
            <a:r>
              <a:rPr lang="en-US" sz="1700" b="1" dirty="0">
                <a:ea typeface="+mn-ea"/>
              </a:rPr>
              <a:t>Virtually </a:t>
            </a:r>
            <a:r>
              <a:rPr lang="en-US" sz="1700" dirty="0">
                <a:ea typeface="+mn-ea"/>
              </a:rPr>
              <a:t>by Apr 30, 2020</a:t>
            </a:r>
          </a:p>
          <a:p>
            <a:pPr lvl="1" indent="-228600" eaLnBrk="1" hangingPunct="1">
              <a:lnSpc>
                <a:spcPct val="90000"/>
              </a:lnSpc>
            </a:pPr>
            <a:r>
              <a:rPr lang="en-US" sz="1300" dirty="0">
                <a:ea typeface="+mn-ea"/>
              </a:rPr>
              <a:t>To have a virtual Presentation contact your District Professional, or FOS Chair</a:t>
            </a:r>
            <a:endParaRPr lang="en-US" sz="1700" dirty="0">
              <a:ea typeface="+mn-ea"/>
            </a:endParaRPr>
          </a:p>
          <a:p>
            <a:pPr indent="-228600" eaLnBrk="1" hangingPunct="1">
              <a:lnSpc>
                <a:spcPct val="90000"/>
              </a:lnSpc>
            </a:pPr>
            <a:r>
              <a:rPr lang="en-US" sz="1700" dirty="0">
                <a:ea typeface="+mn-ea"/>
              </a:rPr>
              <a:t>Inform families in advance that presentation is scheduled</a:t>
            </a:r>
          </a:p>
          <a:p>
            <a:pPr indent="-228600" eaLnBrk="1" hangingPunct="1">
              <a:lnSpc>
                <a:spcPct val="90000"/>
              </a:lnSpc>
            </a:pPr>
            <a:r>
              <a:rPr lang="en-US" sz="1700" dirty="0">
                <a:ea typeface="+mn-ea"/>
              </a:rPr>
              <a:t>All families given the opportunity to make a voluntary contribution</a:t>
            </a:r>
          </a:p>
          <a:p>
            <a:pPr indent="-228600" eaLnBrk="1" hangingPunct="1">
              <a:lnSpc>
                <a:spcPct val="90000"/>
              </a:lnSpc>
            </a:pPr>
            <a:r>
              <a:rPr lang="en-US" sz="1700" dirty="0">
                <a:ea typeface="+mn-ea"/>
              </a:rPr>
              <a:t>Support One Scout = $180 in 2020</a:t>
            </a:r>
          </a:p>
          <a:p>
            <a:pPr indent="-228600" eaLnBrk="1" hangingPunct="1">
              <a:lnSpc>
                <a:spcPct val="90000"/>
              </a:lnSpc>
            </a:pPr>
            <a:endParaRPr lang="en-US" sz="1700" dirty="0">
              <a:ea typeface="+mn-ea"/>
            </a:endParaRPr>
          </a:p>
        </p:txBody>
      </p:sp>
      <p:pic>
        <p:nvPicPr>
          <p:cNvPr id="8" name="Content Placeholder 7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BCA40B6E-FFBD-491E-B4DA-B301D1D8A7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21" y="285963"/>
            <a:ext cx="4078979" cy="528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95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AF5B4-6D70-41AE-90E1-EB5BE4356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3733800" cy="60617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sz="3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Rechartering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A61C1-2E19-454D-A6DC-A8918A722E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758572"/>
            <a:ext cx="4038600" cy="3489474"/>
          </a:xfrm>
        </p:spPr>
        <p:txBody>
          <a:bodyPr vert="horz" lIns="91440" tIns="45720" rIns="91440" bIns="45720" rtlCol="0">
            <a:normAutofit/>
          </a:bodyPr>
          <a:lstStyle/>
          <a:p>
            <a:pPr marL="114300" indent="0" eaLnBrk="1" hangingPunct="1">
              <a:lnSpc>
                <a:spcPct val="90000"/>
              </a:lnSpc>
              <a:buNone/>
            </a:pPr>
            <a:r>
              <a:rPr lang="en-US" sz="1700" b="1" dirty="0">
                <a:ea typeface="+mn-ea"/>
              </a:rPr>
              <a:t>NEW</a:t>
            </a:r>
          </a:p>
          <a:p>
            <a:pPr indent="-228600" eaLnBrk="1" hangingPunct="1">
              <a:lnSpc>
                <a:spcPct val="90000"/>
              </a:lnSpc>
            </a:pPr>
            <a:r>
              <a:rPr lang="en-US" sz="1700" dirty="0">
                <a:ea typeface="+mn-ea"/>
              </a:rPr>
              <a:t>Recharter cycle adjustment – moving all units to December 31 starting in 2020; NO ONLINE PAYMENT</a:t>
            </a:r>
          </a:p>
          <a:p>
            <a:pPr indent="-228600" eaLnBrk="1" hangingPunct="1">
              <a:lnSpc>
                <a:spcPct val="90000"/>
              </a:lnSpc>
            </a:pPr>
            <a:r>
              <a:rPr lang="en-US" sz="1700" dirty="0">
                <a:ea typeface="+mn-ea"/>
              </a:rPr>
              <a:t>New BSA membership fees &amp; Unit Charter Fee</a:t>
            </a:r>
          </a:p>
          <a:p>
            <a:pPr indent="-228600" eaLnBrk="1" hangingPunct="1">
              <a:lnSpc>
                <a:spcPct val="90000"/>
              </a:lnSpc>
            </a:pPr>
            <a:r>
              <a:rPr lang="en-US" sz="1700" dirty="0">
                <a:ea typeface="+mn-ea"/>
              </a:rPr>
              <a:t>Adult Criminal Background Recheck Disclosure Forms</a:t>
            </a:r>
          </a:p>
          <a:p>
            <a:pPr marL="114300" indent="0" eaLnBrk="1" hangingPunct="1">
              <a:lnSpc>
                <a:spcPct val="90000"/>
              </a:lnSpc>
              <a:buNone/>
            </a:pPr>
            <a:endParaRPr lang="en-US" sz="1700" dirty="0">
              <a:ea typeface="+mn-ea"/>
            </a:endParaRPr>
          </a:p>
          <a:p>
            <a:pPr marL="114300" indent="0" eaLnBrk="1" hangingPunct="1">
              <a:lnSpc>
                <a:spcPct val="90000"/>
              </a:lnSpc>
              <a:buNone/>
            </a:pPr>
            <a:r>
              <a:rPr lang="en-US" sz="1700" b="1" dirty="0">
                <a:ea typeface="+mn-ea"/>
              </a:rPr>
              <a:t>REMINDER</a:t>
            </a:r>
          </a:p>
          <a:p>
            <a:pPr indent="-228600" eaLnBrk="1" hangingPunct="1">
              <a:lnSpc>
                <a:spcPct val="90000"/>
              </a:lnSpc>
            </a:pPr>
            <a:r>
              <a:rPr lang="en-US" sz="1700" dirty="0">
                <a:ea typeface="+mn-ea"/>
              </a:rPr>
              <a:t>Current Youth Protection Training</a:t>
            </a:r>
          </a:p>
          <a:p>
            <a:pPr indent="-228600" eaLnBrk="1" hangingPunct="1">
              <a:lnSpc>
                <a:spcPct val="90000"/>
              </a:lnSpc>
            </a:pPr>
            <a:r>
              <a:rPr lang="en-US" sz="1700" dirty="0">
                <a:ea typeface="+mn-ea"/>
              </a:rPr>
              <a:t>$2 Council Insurance Recovery Fee</a:t>
            </a: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0F12A307-D61C-41B4-9EFC-0B7BAC00B6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04800"/>
            <a:ext cx="4038600" cy="363844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56B13B-9F99-4028-8E22-E8458D91741F}"/>
              </a:ext>
            </a:extLst>
          </p:cNvPr>
          <p:cNvSpPr txBox="1"/>
          <p:nvPr/>
        </p:nvSpPr>
        <p:spPr>
          <a:xfrm>
            <a:off x="457200" y="5391090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http://www.threeharborsscouting.org/resources/re-charter/54689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C23CB5-8721-4CEE-B5A1-A0CB5EF6F691}"/>
              </a:ext>
            </a:extLst>
          </p:cNvPr>
          <p:cNvSpPr txBox="1"/>
          <p:nvPr/>
        </p:nvSpPr>
        <p:spPr>
          <a:xfrm>
            <a:off x="457200" y="4038600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+mj-lt"/>
              </a:rPr>
              <a:t>ALL UNIT RECHARTER PAPERWORK NOT YET SUBMITTED IS CURRENTLY PAST DUE.  PER BSA MEMBERSHIP GUIDELINES, DECEMBER UNITS THAT HAVE NOT COMPLETED RECHARTER WERE DROPPED ON MARCH 1; JANUARY UNTIS WILL BE DROPPED ON APRIL 1.</a:t>
            </a:r>
          </a:p>
        </p:txBody>
      </p:sp>
    </p:spTree>
    <p:extLst>
      <p:ext uri="{BB962C8B-B14F-4D97-AF65-F5344CB8AC3E}">
        <p14:creationId xmlns:p14="http://schemas.microsoft.com/office/powerpoint/2010/main" val="3916045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C17B319-3472-4525-AFA4-2D60B65DA37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eaLnBrk="1" hangingPunct="1"/>
            <a:r>
              <a:rPr lang="en-US" kern="1200" dirty="0"/>
              <a:t>Spring Popcorn Sale</a:t>
            </a:r>
          </a:p>
        </p:txBody>
      </p:sp>
      <p:pic>
        <p:nvPicPr>
          <p:cNvPr id="5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4346C04A-1FCC-483E-8B51-84ED863BB54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5" r="26415"/>
          <a:stretch/>
        </p:blipFill>
        <p:spPr>
          <a:xfrm>
            <a:off x="706903" y="2590800"/>
            <a:ext cx="3788898" cy="132016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A61C1-2E19-454D-A6DC-A8918A722E78}"/>
              </a:ext>
            </a:extLst>
          </p:cNvPr>
          <p:cNvSpPr>
            <a:spLocks noGrp="1"/>
          </p:cNvSpPr>
          <p:nvPr>
            <p:ph sz="half" idx="2"/>
          </p:nvPr>
        </p:nvSpPr>
        <p:spPr bwMode="auto">
          <a:xfrm>
            <a:off x="4648200" y="1600201"/>
            <a:ext cx="40386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>
            <a:normAutofit/>
          </a:bodyPr>
          <a:lstStyle/>
          <a:p>
            <a:pPr indent="-228600" eaLnBrk="1" hangingPunct="1">
              <a:lnSpc>
                <a:spcPct val="90000"/>
              </a:lnSpc>
            </a:pPr>
            <a:r>
              <a:rPr lang="en-US" sz="2000" dirty="0"/>
              <a:t>Show &amp; Sell postponed.</a:t>
            </a:r>
          </a:p>
          <a:p>
            <a:pPr indent="-228600" eaLnBrk="1" hangingPunct="1">
              <a:lnSpc>
                <a:spcPct val="90000"/>
              </a:lnSpc>
            </a:pPr>
            <a:r>
              <a:rPr lang="en-US" sz="2000" dirty="0"/>
              <a:t>Take order Still on, please use social distancing guidelines, sell over phone, social media etc.</a:t>
            </a:r>
          </a:p>
        </p:txBody>
      </p:sp>
    </p:spTree>
    <p:extLst>
      <p:ext uri="{BB962C8B-B14F-4D97-AF65-F5344CB8AC3E}">
        <p14:creationId xmlns:p14="http://schemas.microsoft.com/office/powerpoint/2010/main" val="3839254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163D3-C457-4D6D-B435-9DEA473CC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z="3500" dirty="0"/>
              <a:t>Camp Card Unit Fundraiser</a:t>
            </a:r>
          </a:p>
        </p:txBody>
      </p:sp>
      <p:pic>
        <p:nvPicPr>
          <p:cNvPr id="7" name="Content Placeholder 6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6540C186-47D6-465C-A05D-2A68194BE5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914400"/>
            <a:ext cx="6589395" cy="4714875"/>
          </a:xfrm>
        </p:spPr>
      </p:pic>
    </p:spTree>
    <p:extLst>
      <p:ext uri="{BB962C8B-B14F-4D97-AF65-F5344CB8AC3E}">
        <p14:creationId xmlns:p14="http://schemas.microsoft.com/office/powerpoint/2010/main" val="431039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0CE14-2E6C-453D-96FF-89F52A6CF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Council Events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20DCAE-2906-4261-8B5A-B052ECED74E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May</a:t>
            </a:r>
          </a:p>
          <a:p>
            <a:r>
              <a:rPr lang="en-US" dirty="0"/>
              <a:t>29-31 – Scouting the Zoo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Summer </a:t>
            </a:r>
            <a:br>
              <a:rPr lang="en-US" dirty="0"/>
            </a:br>
            <a:r>
              <a:rPr lang="en-US" dirty="0"/>
              <a:t>Council Annual Meeting &amp; Silver Beaver Recognition Event</a:t>
            </a:r>
          </a:p>
        </p:txBody>
      </p:sp>
      <p:pic>
        <p:nvPicPr>
          <p:cNvPr id="5" name="Content Placeholder 9" descr="A group of people in a field&#10;&#10;Description automatically generated">
            <a:extLst>
              <a:ext uri="{FF2B5EF4-FFF2-40B4-BE49-F238E27FC236}">
                <a16:creationId xmlns:a16="http://schemas.microsoft.com/office/drawing/2014/main" id="{965F0213-6BB2-42C3-B79E-B2FD289A1A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290108"/>
            <a:ext cx="5111750" cy="3407833"/>
          </a:xfr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6962902-91CE-4A19-B161-CF1E23FF2015}"/>
              </a:ext>
            </a:extLst>
          </p:cNvPr>
          <p:cNvSpPr txBox="1">
            <a:spLocks/>
          </p:cNvSpPr>
          <p:nvPr/>
        </p:nvSpPr>
        <p:spPr>
          <a:xfrm>
            <a:off x="4645025" y="650346"/>
            <a:ext cx="4041775" cy="6397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b="1" dirty="0"/>
              <a:t>Council Camporee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93061FE-CC3A-4383-8E70-8C42AC9DE61B}"/>
              </a:ext>
            </a:extLst>
          </p:cNvPr>
          <p:cNvSpPr txBox="1">
            <a:spLocks/>
          </p:cNvSpPr>
          <p:nvPr/>
        </p:nvSpPr>
        <p:spPr bwMode="auto">
          <a:xfrm>
            <a:off x="4645025" y="4694238"/>
            <a:ext cx="4041775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September 25-27</a:t>
            </a:r>
          </a:p>
          <a:p>
            <a:pPr algn="r"/>
            <a:r>
              <a:rPr lang="en-US" dirty="0"/>
              <a:t>Racine County Fairgrounds</a:t>
            </a:r>
          </a:p>
        </p:txBody>
      </p:sp>
    </p:spTree>
    <p:extLst>
      <p:ext uri="{BB962C8B-B14F-4D97-AF65-F5344CB8AC3E}">
        <p14:creationId xmlns:p14="http://schemas.microsoft.com/office/powerpoint/2010/main" val="1885000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A61C1-2E19-454D-A6DC-A8918A722E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0600" y="4391026"/>
            <a:ext cx="2359152" cy="132397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14300" indent="0" algn="ctr" eaLnBrk="1" hangingPunct="1">
              <a:lnSpc>
                <a:spcPct val="90000"/>
              </a:lnSpc>
              <a:buNone/>
            </a:pPr>
            <a:r>
              <a:rPr lang="en-US" sz="1600" dirty="0">
                <a:ea typeface="+mn-ea"/>
              </a:rPr>
              <a:t>Day Camp</a:t>
            </a:r>
          </a:p>
          <a:p>
            <a:pPr marL="114300" indent="0" algn="ctr" eaLnBrk="1" hangingPunct="1">
              <a:lnSpc>
                <a:spcPct val="90000"/>
              </a:lnSpc>
              <a:buNone/>
            </a:pPr>
            <a:r>
              <a:rPr lang="en-US" sz="1600" dirty="0">
                <a:ea typeface="+mn-ea"/>
              </a:rPr>
              <a:t>Webelos Weekend</a:t>
            </a:r>
          </a:p>
          <a:p>
            <a:pPr marL="114300" indent="0" algn="ctr" eaLnBrk="1" hangingPunct="1">
              <a:lnSpc>
                <a:spcPct val="90000"/>
              </a:lnSpc>
              <a:buNone/>
            </a:pPr>
            <a:r>
              <a:rPr lang="en-US" sz="1600" dirty="0">
                <a:ea typeface="+mn-ea"/>
              </a:rPr>
              <a:t>“Fry” Day Fish Derby</a:t>
            </a:r>
          </a:p>
          <a:p>
            <a:pPr indent="-228600" algn="ctr" eaLnBrk="1" hangingPunct="1">
              <a:lnSpc>
                <a:spcPct val="90000"/>
              </a:lnSpc>
            </a:pPr>
            <a:endParaRPr lang="en-US" sz="1600" dirty="0">
              <a:ea typeface="+mn-ea"/>
            </a:endParaRPr>
          </a:p>
        </p:txBody>
      </p:sp>
      <p:pic>
        <p:nvPicPr>
          <p:cNvPr id="11" name="Picture 10" descr="A picture containing woman, young, playing, food&#10;&#10;Description automatically generated">
            <a:extLst>
              <a:ext uri="{FF2B5EF4-FFF2-40B4-BE49-F238E27FC236}">
                <a16:creationId xmlns:a16="http://schemas.microsoft.com/office/drawing/2014/main" id="{12260436-C24F-40AE-B743-C7E5C2CB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9144000" cy="3476625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A06671D9-416B-4030-96CF-A9B9D5484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sz="3600" b="1" dirty="0"/>
              <a:t>2020 Summer Camp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66A715-8720-4F1F-A68A-0C2DD9EAF3C2}"/>
              </a:ext>
            </a:extLst>
          </p:cNvPr>
          <p:cNvSpPr txBox="1">
            <a:spLocks/>
          </p:cNvSpPr>
          <p:nvPr/>
        </p:nvSpPr>
        <p:spPr bwMode="auto">
          <a:xfrm>
            <a:off x="3352800" y="4391026"/>
            <a:ext cx="2359152" cy="1323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sz="1600" dirty="0">
                <a:ea typeface="+mn-ea"/>
              </a:rPr>
              <a:t>Family Weekend</a:t>
            </a:r>
          </a:p>
          <a:p>
            <a:pPr marL="114300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sz="1600" dirty="0">
                <a:ea typeface="+mn-ea"/>
              </a:rPr>
              <a:t>Shooting Sports Day</a:t>
            </a:r>
          </a:p>
          <a:p>
            <a:pPr marL="114300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sz="1600" dirty="0">
                <a:ea typeface="+mn-ea"/>
              </a:rPr>
              <a:t>Wilderness Overnight</a:t>
            </a:r>
          </a:p>
          <a:p>
            <a:pPr indent="-228600" algn="ctr" eaLnBrk="1" hangingPunct="1">
              <a:lnSpc>
                <a:spcPct val="90000"/>
              </a:lnSpc>
            </a:pPr>
            <a:endParaRPr lang="en-US" sz="1600" dirty="0">
              <a:ea typeface="+mn-ea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54159D6-9317-4429-9A5E-C66DD17840EF}"/>
              </a:ext>
            </a:extLst>
          </p:cNvPr>
          <p:cNvSpPr txBox="1">
            <a:spLocks/>
          </p:cNvSpPr>
          <p:nvPr/>
        </p:nvSpPr>
        <p:spPr bwMode="auto">
          <a:xfrm>
            <a:off x="5715000" y="4391026"/>
            <a:ext cx="2362200" cy="1323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sz="1600" dirty="0">
                <a:ea typeface="+mn-ea"/>
              </a:rPr>
              <a:t>In-Town Day Camp</a:t>
            </a:r>
          </a:p>
          <a:p>
            <a:pPr marL="114300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sz="1600" dirty="0">
                <a:ea typeface="+mn-ea"/>
              </a:rPr>
              <a:t>Scouts BSA Shooting Day</a:t>
            </a:r>
          </a:p>
          <a:p>
            <a:pPr marL="114300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sz="1600" dirty="0">
                <a:ea typeface="+mn-ea"/>
              </a:rPr>
              <a:t>Camp Ammon</a:t>
            </a:r>
          </a:p>
          <a:p>
            <a:pPr indent="-228600" algn="ctr" eaLnBrk="1" hangingPunct="1">
              <a:lnSpc>
                <a:spcPct val="90000"/>
              </a:lnSpc>
            </a:pPr>
            <a:endParaRPr lang="en-US" sz="1600" dirty="0">
              <a:ea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C59482-45ED-4639-8615-2EB3D9A7728D}"/>
              </a:ext>
            </a:extLst>
          </p:cNvPr>
          <p:cNvSpPr txBox="1"/>
          <p:nvPr/>
        </p:nvSpPr>
        <p:spPr>
          <a:xfrm>
            <a:off x="457200" y="5391090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http://www.threeharborsscouting.org/camping/summer-camp/61330</a:t>
            </a:r>
          </a:p>
        </p:txBody>
      </p:sp>
    </p:spTree>
    <p:extLst>
      <p:ext uri="{BB962C8B-B14F-4D97-AF65-F5344CB8AC3E}">
        <p14:creationId xmlns:p14="http://schemas.microsoft.com/office/powerpoint/2010/main" val="2952502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947</Words>
  <Application>Microsoft Office PowerPoint</Application>
  <PresentationFormat>On-screen Show (4:3)</PresentationFormat>
  <Paragraphs>155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Southern Shores District THREE HARBORS COUNCIL ROUNDTABLE HIGHLIGHTS</vt:lpstr>
      <vt:lpstr>COVID19 UPDATE</vt:lpstr>
      <vt:lpstr>COVID-19 Opportunity!</vt:lpstr>
      <vt:lpstr>Family Friends of Scouting</vt:lpstr>
      <vt:lpstr>Rechartering</vt:lpstr>
      <vt:lpstr>Spring Popcorn Sale</vt:lpstr>
      <vt:lpstr>Camp Card Unit Fundraiser</vt:lpstr>
      <vt:lpstr>Upcoming Council Events</vt:lpstr>
      <vt:lpstr>2020 Summer Camp</vt:lpstr>
      <vt:lpstr>Advancement Updates</vt:lpstr>
      <vt:lpstr>Online Merit Badges</vt:lpstr>
      <vt:lpstr>Council Virtual Campfire</vt:lpstr>
      <vt:lpstr>Southern Shores                            District Roundtable Program</vt:lpstr>
      <vt:lpstr>“Virtually scouting”</vt:lpstr>
      <vt:lpstr>Agenda</vt:lpstr>
      <vt:lpstr>Why Adapt?</vt:lpstr>
      <vt:lpstr>How is your Unit Setup?</vt:lpstr>
      <vt:lpstr>Moving to an online tracking system</vt:lpstr>
      <vt:lpstr>Online tracking systems</vt:lpstr>
      <vt:lpstr>Google Productivity Tools</vt:lpstr>
      <vt:lpstr>Networking Tools</vt:lpstr>
      <vt:lpstr>Meeting online</vt:lpstr>
      <vt:lpstr>Meeting Safety</vt:lpstr>
      <vt:lpstr>Google Classroom </vt:lpstr>
      <vt:lpstr>Youth Protection</vt:lpstr>
      <vt:lpstr>Feedback???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 HARBORS COUNCIL ROUNDTABLE HIGHLIGHTS</dc:title>
  <dc:creator>Cortland Bolles</dc:creator>
  <cp:lastModifiedBy>Nathan Rackers</cp:lastModifiedBy>
  <cp:revision>26</cp:revision>
  <dcterms:created xsi:type="dcterms:W3CDTF">2020-02-24T19:41:21Z</dcterms:created>
  <dcterms:modified xsi:type="dcterms:W3CDTF">2020-04-07T01:07:06Z</dcterms:modified>
</cp:coreProperties>
</file>